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QTT" TargetMode="External"/><Relationship Id="rId2" Type="http://schemas.openxmlformats.org/officeDocument/2006/relationships/hyperlink" Target="https://en.wikipedia.org/wiki/Bluetoot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aspberrypi.com/products/raspberry-pi-3-model-a-pl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mqtt-dashboard.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6C88-5B50-4B28-AAF2-582308A589C0}"/>
              </a:ext>
            </a:extLst>
          </p:cNvPr>
          <p:cNvSpPr>
            <a:spLocks noGrp="1"/>
          </p:cNvSpPr>
          <p:nvPr>
            <p:ph type="ctrTitle"/>
          </p:nvPr>
        </p:nvSpPr>
        <p:spPr>
          <a:xfrm>
            <a:off x="2155972" y="629174"/>
            <a:ext cx="9004154" cy="3756557"/>
          </a:xfrm>
        </p:spPr>
        <p:txBody>
          <a:bodyPr>
            <a:normAutofit/>
          </a:bodyPr>
          <a:lstStyle/>
          <a:p>
            <a:r>
              <a:rPr lang="en-US" sz="6000" b="1" cap="none" dirty="0">
                <a:effectLst/>
              </a:rPr>
              <a:t>LEGO train integration with </a:t>
            </a:r>
            <a:r>
              <a:rPr lang="en-US" sz="6000" b="1" cap="none" dirty="0"/>
              <a:t>B</a:t>
            </a:r>
            <a:r>
              <a:rPr lang="en-US" sz="6000" b="1" cap="none" dirty="0">
                <a:effectLst/>
              </a:rPr>
              <a:t>luetooth/Python/MQTT and the WEB for train remote control</a:t>
            </a:r>
            <a:endParaRPr lang="en-GB" sz="6000" cap="none" dirty="0"/>
          </a:p>
        </p:txBody>
      </p:sp>
      <p:sp>
        <p:nvSpPr>
          <p:cNvPr id="3" name="Subtitle 2">
            <a:extLst>
              <a:ext uri="{FF2B5EF4-FFF2-40B4-BE49-F238E27FC236}">
                <a16:creationId xmlns:a16="http://schemas.microsoft.com/office/drawing/2014/main" id="{9D6A2A1D-DD67-4EB6-B97E-85582783018F}"/>
              </a:ext>
            </a:extLst>
          </p:cNvPr>
          <p:cNvSpPr>
            <a:spLocks noGrp="1"/>
          </p:cNvSpPr>
          <p:nvPr>
            <p:ph type="subTitle" idx="1"/>
          </p:nvPr>
        </p:nvSpPr>
        <p:spPr>
          <a:xfrm>
            <a:off x="3962399" y="4848837"/>
            <a:ext cx="7197726" cy="942362"/>
          </a:xfrm>
        </p:spPr>
        <p:txBody>
          <a:bodyPr/>
          <a:lstStyle/>
          <a:p>
            <a:r>
              <a:rPr lang="en-GB" cap="none" dirty="0"/>
              <a:t>Remotely controlling a LEGO train over the web with ZOOM</a:t>
            </a:r>
          </a:p>
        </p:txBody>
      </p:sp>
    </p:spTree>
    <p:extLst>
      <p:ext uri="{BB962C8B-B14F-4D97-AF65-F5344CB8AC3E}">
        <p14:creationId xmlns:p14="http://schemas.microsoft.com/office/powerpoint/2010/main" val="4013065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EC23D7A5-2FE1-4ACC-9FD5-D6468018D1C1}"/>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F9F0B78-A8AB-49C4-84D9-80913E6B8E0A}"/>
              </a:ext>
            </a:extLst>
          </p:cNvPr>
          <p:cNvSpPr>
            <a:spLocks noGrp="1"/>
          </p:cNvSpPr>
          <p:nvPr>
            <p:ph type="title"/>
          </p:nvPr>
        </p:nvSpPr>
        <p:spPr>
          <a:xfrm>
            <a:off x="838200" y="365125"/>
            <a:ext cx="10515600" cy="1325563"/>
          </a:xfrm>
        </p:spPr>
        <p:txBody>
          <a:bodyPr/>
          <a:lstStyle/>
          <a:p>
            <a:r>
              <a:rPr lang="en-US" dirty="0"/>
              <a:t>Architecture overview</a:t>
            </a:r>
          </a:p>
        </p:txBody>
      </p:sp>
      <p:pic>
        <p:nvPicPr>
          <p:cNvPr id="4" name="Content Placeholder 3">
            <a:extLst>
              <a:ext uri="{FF2B5EF4-FFF2-40B4-BE49-F238E27FC236}">
                <a16:creationId xmlns:a16="http://schemas.microsoft.com/office/drawing/2014/main" id="{9DDC200E-61C3-4DEB-9C35-2E8B3F53FBEA}"/>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5" name="Picture 4">
            <a:extLst>
              <a:ext uri="{FF2B5EF4-FFF2-40B4-BE49-F238E27FC236}">
                <a16:creationId xmlns:a16="http://schemas.microsoft.com/office/drawing/2014/main" id="{29088FD8-2D76-4806-9BC0-C98418349031}"/>
              </a:ext>
            </a:extLst>
          </p:cNvPr>
          <p:cNvPicPr>
            <a:picLocks noChangeAspect="1"/>
          </p:cNvPicPr>
          <p:nvPr/>
        </p:nvPicPr>
        <p:blipFill>
          <a:blip r:embed="rId3"/>
          <a:stretch>
            <a:fillRect/>
          </a:stretch>
        </p:blipFill>
        <p:spPr>
          <a:xfrm>
            <a:off x="1996309" y="4711505"/>
            <a:ext cx="428401" cy="676422"/>
          </a:xfrm>
          <a:prstGeom prst="rect">
            <a:avLst/>
          </a:prstGeom>
        </p:spPr>
      </p:pic>
      <p:pic>
        <p:nvPicPr>
          <p:cNvPr id="6" name="Picture 5">
            <a:extLst>
              <a:ext uri="{FF2B5EF4-FFF2-40B4-BE49-F238E27FC236}">
                <a16:creationId xmlns:a16="http://schemas.microsoft.com/office/drawing/2014/main" id="{44C1A726-33D2-422D-B140-5ED2BA0FA130}"/>
              </a:ext>
            </a:extLst>
          </p:cNvPr>
          <p:cNvPicPr>
            <a:picLocks noChangeAspect="1"/>
          </p:cNvPicPr>
          <p:nvPr/>
        </p:nvPicPr>
        <p:blipFill>
          <a:blip r:embed="rId4"/>
          <a:stretch>
            <a:fillRect/>
          </a:stretch>
        </p:blipFill>
        <p:spPr>
          <a:xfrm>
            <a:off x="2472015" y="3780479"/>
            <a:ext cx="1187284" cy="791523"/>
          </a:xfrm>
          <a:prstGeom prst="rect">
            <a:avLst/>
          </a:prstGeom>
        </p:spPr>
      </p:pic>
      <p:cxnSp>
        <p:nvCxnSpPr>
          <p:cNvPr id="7" name="Straight Arrow Connector 6">
            <a:extLst>
              <a:ext uri="{FF2B5EF4-FFF2-40B4-BE49-F238E27FC236}">
                <a16:creationId xmlns:a16="http://schemas.microsoft.com/office/drawing/2014/main" id="{DDEBBBD5-E5B0-43EA-B375-49986125D53D}"/>
              </a:ext>
            </a:extLst>
          </p:cNvPr>
          <p:cNvCxnSpPr>
            <a:cxnSpLocks/>
          </p:cNvCxnSpPr>
          <p:nvPr/>
        </p:nvCxnSpPr>
        <p:spPr>
          <a:xfrm flipV="1">
            <a:off x="1491175" y="4340746"/>
            <a:ext cx="1223890" cy="10471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F558360B-91DD-4820-A083-5BF54269183C}"/>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cxnSp>
        <p:nvCxnSpPr>
          <p:cNvPr id="9" name="Straight Arrow Connector 8">
            <a:extLst>
              <a:ext uri="{FF2B5EF4-FFF2-40B4-BE49-F238E27FC236}">
                <a16:creationId xmlns:a16="http://schemas.microsoft.com/office/drawing/2014/main" id="{40368E15-30C5-41D0-8F1E-C3B47BD9F70C}"/>
              </a:ext>
            </a:extLst>
          </p:cNvPr>
          <p:cNvCxnSpPr>
            <a:cxnSpLocks/>
          </p:cNvCxnSpPr>
          <p:nvPr/>
        </p:nvCxnSpPr>
        <p:spPr>
          <a:xfrm flipV="1">
            <a:off x="3502855" y="2964554"/>
            <a:ext cx="1458612" cy="918133"/>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7AAE6D-2818-4B99-B6A9-F310C788C3C9}"/>
              </a:ext>
            </a:extLst>
          </p:cNvPr>
          <p:cNvCxnSpPr>
            <a:cxnSpLocks/>
          </p:cNvCxnSpPr>
          <p:nvPr/>
        </p:nvCxnSpPr>
        <p:spPr>
          <a:xfrm flipH="1">
            <a:off x="3610556" y="3138004"/>
            <a:ext cx="1525716" cy="969888"/>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9D3B36-FAB3-48C9-9420-AE874C9483AB}"/>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2" name="Picture 11">
            <a:extLst>
              <a:ext uri="{FF2B5EF4-FFF2-40B4-BE49-F238E27FC236}">
                <a16:creationId xmlns:a16="http://schemas.microsoft.com/office/drawing/2014/main" id="{DBD4EA9D-05F0-4A59-AAF1-F0F3EB7F10A0}"/>
              </a:ext>
            </a:extLst>
          </p:cNvPr>
          <p:cNvPicPr>
            <a:picLocks noChangeAspect="1"/>
          </p:cNvPicPr>
          <p:nvPr/>
        </p:nvPicPr>
        <p:blipFill>
          <a:blip r:embed="rId5"/>
          <a:stretch>
            <a:fillRect/>
          </a:stretch>
        </p:blipFill>
        <p:spPr>
          <a:xfrm>
            <a:off x="8995762" y="2015143"/>
            <a:ext cx="2358038" cy="1000573"/>
          </a:xfrm>
          <a:prstGeom prst="rect">
            <a:avLst/>
          </a:prstGeom>
        </p:spPr>
      </p:pic>
      <p:cxnSp>
        <p:nvCxnSpPr>
          <p:cNvPr id="13" name="Straight Arrow Connector 12">
            <a:extLst>
              <a:ext uri="{FF2B5EF4-FFF2-40B4-BE49-F238E27FC236}">
                <a16:creationId xmlns:a16="http://schemas.microsoft.com/office/drawing/2014/main" id="{6711262A-E6C0-449F-9113-288127037D88}"/>
              </a:ext>
            </a:extLst>
          </p:cNvPr>
          <p:cNvCxnSpPr>
            <a:cxnSpLocks/>
          </p:cNvCxnSpPr>
          <p:nvPr/>
        </p:nvCxnSpPr>
        <p:spPr>
          <a:xfrm flipH="1" flipV="1">
            <a:off x="6654800" y="2624907"/>
            <a:ext cx="2340962" cy="10015"/>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FA3D37-66A6-4E64-AF74-A969B4B28BF5}"/>
              </a:ext>
            </a:extLst>
          </p:cNvPr>
          <p:cNvCxnSpPr>
            <a:cxnSpLocks/>
          </p:cNvCxnSpPr>
          <p:nvPr/>
        </p:nvCxnSpPr>
        <p:spPr>
          <a:xfrm flipH="1">
            <a:off x="6654799" y="2861294"/>
            <a:ext cx="2367828"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003290-0C52-4496-A307-4300B6D32D19}"/>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6" name="TextBox 15">
            <a:extLst>
              <a:ext uri="{FF2B5EF4-FFF2-40B4-BE49-F238E27FC236}">
                <a16:creationId xmlns:a16="http://schemas.microsoft.com/office/drawing/2014/main" id="{76182F72-C756-46BE-A82F-567B6014456B}"/>
              </a:ext>
            </a:extLst>
          </p:cNvPr>
          <p:cNvSpPr txBox="1"/>
          <p:nvPr/>
        </p:nvSpPr>
        <p:spPr>
          <a:xfrm>
            <a:off x="7945179" y="2339033"/>
            <a:ext cx="865065" cy="276999"/>
          </a:xfrm>
          <a:prstGeom prst="rect">
            <a:avLst/>
          </a:prstGeom>
          <a:noFill/>
        </p:spPr>
        <p:txBody>
          <a:bodyPr wrap="square" rtlCol="0">
            <a:spAutoFit/>
          </a:bodyPr>
          <a:lstStyle/>
          <a:p>
            <a:r>
              <a:rPr lang="en-US" sz="1200" dirty="0"/>
              <a:t>Subscribe</a:t>
            </a:r>
          </a:p>
        </p:txBody>
      </p:sp>
      <p:sp>
        <p:nvSpPr>
          <p:cNvPr id="17" name="TextBox 16">
            <a:extLst>
              <a:ext uri="{FF2B5EF4-FFF2-40B4-BE49-F238E27FC236}">
                <a16:creationId xmlns:a16="http://schemas.microsoft.com/office/drawing/2014/main" id="{A5EECF78-9503-4085-8FC7-4A72F3791698}"/>
              </a:ext>
            </a:extLst>
          </p:cNvPr>
          <p:cNvSpPr txBox="1"/>
          <p:nvPr/>
        </p:nvSpPr>
        <p:spPr>
          <a:xfrm rot="19678531">
            <a:off x="3365470" y="3349044"/>
            <a:ext cx="877347" cy="283623"/>
          </a:xfrm>
          <a:prstGeom prst="rect">
            <a:avLst/>
          </a:prstGeom>
          <a:noFill/>
        </p:spPr>
        <p:txBody>
          <a:bodyPr wrap="square" rtlCol="0">
            <a:spAutoFit/>
          </a:bodyPr>
          <a:lstStyle/>
          <a:p>
            <a:r>
              <a:rPr lang="en-US" sz="1200" dirty="0"/>
              <a:t>Subscribe</a:t>
            </a:r>
          </a:p>
        </p:txBody>
      </p:sp>
      <p:sp>
        <p:nvSpPr>
          <p:cNvPr id="18" name="TextBox 17">
            <a:extLst>
              <a:ext uri="{FF2B5EF4-FFF2-40B4-BE49-F238E27FC236}">
                <a16:creationId xmlns:a16="http://schemas.microsoft.com/office/drawing/2014/main" id="{A77DA6CA-BFE1-40EB-BBCE-84C755DF1F79}"/>
              </a:ext>
            </a:extLst>
          </p:cNvPr>
          <p:cNvSpPr txBox="1"/>
          <p:nvPr/>
        </p:nvSpPr>
        <p:spPr>
          <a:xfrm>
            <a:off x="7942227" y="2641341"/>
            <a:ext cx="652682" cy="276999"/>
          </a:xfrm>
          <a:prstGeom prst="rect">
            <a:avLst/>
          </a:prstGeom>
          <a:noFill/>
        </p:spPr>
        <p:txBody>
          <a:bodyPr wrap="square" rtlCol="0">
            <a:spAutoFit/>
          </a:bodyPr>
          <a:lstStyle/>
          <a:p>
            <a:r>
              <a:rPr lang="en-US" sz="1200" dirty="0"/>
              <a:t>Publish</a:t>
            </a:r>
          </a:p>
        </p:txBody>
      </p:sp>
      <p:sp>
        <p:nvSpPr>
          <p:cNvPr id="19" name="TextBox 18">
            <a:extLst>
              <a:ext uri="{FF2B5EF4-FFF2-40B4-BE49-F238E27FC236}">
                <a16:creationId xmlns:a16="http://schemas.microsoft.com/office/drawing/2014/main" id="{F5D3E499-BC71-4C8E-A61B-1D96EE32B87D}"/>
              </a:ext>
            </a:extLst>
          </p:cNvPr>
          <p:cNvSpPr txBox="1"/>
          <p:nvPr/>
        </p:nvSpPr>
        <p:spPr>
          <a:xfrm rot="19614064">
            <a:off x="3840120" y="3822530"/>
            <a:ext cx="652682" cy="276999"/>
          </a:xfrm>
          <a:prstGeom prst="rect">
            <a:avLst/>
          </a:prstGeom>
          <a:noFill/>
        </p:spPr>
        <p:txBody>
          <a:bodyPr wrap="square" rtlCol="0">
            <a:spAutoFit/>
          </a:bodyPr>
          <a:lstStyle/>
          <a:p>
            <a:r>
              <a:rPr lang="en-US" sz="1200" dirty="0"/>
              <a:t>Publish</a:t>
            </a:r>
          </a:p>
        </p:txBody>
      </p:sp>
      <p:sp>
        <p:nvSpPr>
          <p:cNvPr id="20" name="TextBox 19">
            <a:extLst>
              <a:ext uri="{FF2B5EF4-FFF2-40B4-BE49-F238E27FC236}">
                <a16:creationId xmlns:a16="http://schemas.microsoft.com/office/drawing/2014/main" id="{86A8671A-E663-4B62-AB12-D2A3442B95E6}"/>
              </a:ext>
            </a:extLst>
          </p:cNvPr>
          <p:cNvSpPr txBox="1"/>
          <p:nvPr/>
        </p:nvSpPr>
        <p:spPr>
          <a:xfrm>
            <a:off x="1825308" y="3438483"/>
            <a:ext cx="1405668" cy="369332"/>
          </a:xfrm>
          <a:prstGeom prst="rect">
            <a:avLst/>
          </a:prstGeom>
          <a:noFill/>
        </p:spPr>
        <p:txBody>
          <a:bodyPr wrap="square" rtlCol="0">
            <a:spAutoFit/>
          </a:bodyPr>
          <a:lstStyle/>
          <a:p>
            <a:r>
              <a:rPr lang="en-US" dirty="0"/>
              <a:t>Raspberry Pi</a:t>
            </a:r>
          </a:p>
        </p:txBody>
      </p:sp>
      <p:sp>
        <p:nvSpPr>
          <p:cNvPr id="21" name="TextBox 20">
            <a:extLst>
              <a:ext uri="{FF2B5EF4-FFF2-40B4-BE49-F238E27FC236}">
                <a16:creationId xmlns:a16="http://schemas.microsoft.com/office/drawing/2014/main" id="{CB78F251-E540-4A96-B995-82EBDF88FEC1}"/>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pic>
        <p:nvPicPr>
          <p:cNvPr id="22" name="Picture 21">
            <a:extLst>
              <a:ext uri="{FF2B5EF4-FFF2-40B4-BE49-F238E27FC236}">
                <a16:creationId xmlns:a16="http://schemas.microsoft.com/office/drawing/2014/main" id="{C6E7FA70-28F6-472A-AFCD-6734336732B8}"/>
              </a:ext>
            </a:extLst>
          </p:cNvPr>
          <p:cNvPicPr>
            <a:picLocks noChangeAspect="1"/>
          </p:cNvPicPr>
          <p:nvPr/>
        </p:nvPicPr>
        <p:blipFill>
          <a:blip r:embed="rId6"/>
          <a:stretch>
            <a:fillRect/>
          </a:stretch>
        </p:blipFill>
        <p:spPr>
          <a:xfrm>
            <a:off x="4233024" y="4383529"/>
            <a:ext cx="3872726" cy="1964426"/>
          </a:xfrm>
          <a:prstGeom prst="rect">
            <a:avLst/>
          </a:prstGeom>
        </p:spPr>
      </p:pic>
      <p:sp>
        <p:nvSpPr>
          <p:cNvPr id="23" name="TextBox 22">
            <a:extLst>
              <a:ext uri="{FF2B5EF4-FFF2-40B4-BE49-F238E27FC236}">
                <a16:creationId xmlns:a16="http://schemas.microsoft.com/office/drawing/2014/main" id="{E825B74C-4F0B-418C-B4B5-71393C61DDA5}"/>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Topic: </a:t>
            </a:r>
            <a:r>
              <a:rPr lang="en-US" dirty="0" err="1">
                <a:solidFill>
                  <a:schemeClr val="bg1"/>
                </a:solidFill>
              </a:rPr>
              <a:t>dlr</a:t>
            </a:r>
            <a:endParaRPr lang="en-US" dirty="0">
              <a:solidFill>
                <a:schemeClr val="bg1"/>
              </a:solidFill>
            </a:endParaRPr>
          </a:p>
        </p:txBody>
      </p:sp>
      <p:sp>
        <p:nvSpPr>
          <p:cNvPr id="24" name="Rounded Rectangle 8">
            <a:extLst>
              <a:ext uri="{FF2B5EF4-FFF2-40B4-BE49-F238E27FC236}">
                <a16:creationId xmlns:a16="http://schemas.microsoft.com/office/drawing/2014/main" id="{600843C0-BE50-43C4-BD91-E8533DC9DDB7}"/>
              </a:ext>
            </a:extLst>
          </p:cNvPr>
          <p:cNvSpPr/>
          <p:nvPr/>
        </p:nvSpPr>
        <p:spPr>
          <a:xfrm>
            <a:off x="7942227" y="3015716"/>
            <a:ext cx="2630487" cy="422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Send </a:t>
            </a:r>
            <a:r>
              <a:rPr lang="en-US" dirty="0" err="1">
                <a:latin typeface="Courier" pitchFamily="2" charset="0"/>
              </a:rPr>
              <a:t>Msg</a:t>
            </a:r>
            <a:r>
              <a:rPr lang="en-US" dirty="0">
                <a:latin typeface="Courier" pitchFamily="2" charset="0"/>
              </a:rPr>
              <a:t>: Go</a:t>
            </a:r>
          </a:p>
        </p:txBody>
      </p:sp>
    </p:spTree>
    <p:extLst>
      <p:ext uri="{BB962C8B-B14F-4D97-AF65-F5344CB8AC3E}">
        <p14:creationId xmlns:p14="http://schemas.microsoft.com/office/powerpoint/2010/main" val="165964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02E30CBA-F17C-4204-B218-B0887A82FB6F}"/>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a:extLst>
              <a:ext uri="{FF2B5EF4-FFF2-40B4-BE49-F238E27FC236}">
                <a16:creationId xmlns:a16="http://schemas.microsoft.com/office/drawing/2014/main" id="{DB00D093-20DB-4216-8510-61EC63F8B969}"/>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4" name="Picture 3">
            <a:extLst>
              <a:ext uri="{FF2B5EF4-FFF2-40B4-BE49-F238E27FC236}">
                <a16:creationId xmlns:a16="http://schemas.microsoft.com/office/drawing/2014/main" id="{8D0D91B2-D88A-458B-9222-C7B96A44CAD7}"/>
              </a:ext>
            </a:extLst>
          </p:cNvPr>
          <p:cNvPicPr>
            <a:picLocks noChangeAspect="1"/>
          </p:cNvPicPr>
          <p:nvPr/>
        </p:nvPicPr>
        <p:blipFill>
          <a:blip r:embed="rId3"/>
          <a:stretch>
            <a:fillRect/>
          </a:stretch>
        </p:blipFill>
        <p:spPr>
          <a:xfrm>
            <a:off x="1996309" y="4711505"/>
            <a:ext cx="428401" cy="676422"/>
          </a:xfrm>
          <a:prstGeom prst="rect">
            <a:avLst/>
          </a:prstGeom>
        </p:spPr>
      </p:pic>
      <p:pic>
        <p:nvPicPr>
          <p:cNvPr id="5" name="Picture 4">
            <a:extLst>
              <a:ext uri="{FF2B5EF4-FFF2-40B4-BE49-F238E27FC236}">
                <a16:creationId xmlns:a16="http://schemas.microsoft.com/office/drawing/2014/main" id="{E5472BE0-3B7D-405F-8A20-72B58817EC27}"/>
              </a:ext>
            </a:extLst>
          </p:cNvPr>
          <p:cNvPicPr>
            <a:picLocks noChangeAspect="1"/>
          </p:cNvPicPr>
          <p:nvPr/>
        </p:nvPicPr>
        <p:blipFill>
          <a:blip r:embed="rId4"/>
          <a:stretch>
            <a:fillRect/>
          </a:stretch>
        </p:blipFill>
        <p:spPr>
          <a:xfrm>
            <a:off x="2472015" y="3780479"/>
            <a:ext cx="1187284" cy="791523"/>
          </a:xfrm>
          <a:prstGeom prst="rect">
            <a:avLst/>
          </a:prstGeom>
        </p:spPr>
      </p:pic>
      <p:cxnSp>
        <p:nvCxnSpPr>
          <p:cNvPr id="6" name="Straight Arrow Connector 5">
            <a:extLst>
              <a:ext uri="{FF2B5EF4-FFF2-40B4-BE49-F238E27FC236}">
                <a16:creationId xmlns:a16="http://schemas.microsoft.com/office/drawing/2014/main" id="{D1D1567B-052F-4297-B9D0-671F8D2069FE}"/>
              </a:ext>
            </a:extLst>
          </p:cNvPr>
          <p:cNvCxnSpPr>
            <a:cxnSpLocks/>
          </p:cNvCxnSpPr>
          <p:nvPr/>
        </p:nvCxnSpPr>
        <p:spPr>
          <a:xfrm flipV="1">
            <a:off x="1491175" y="4340746"/>
            <a:ext cx="1223890" cy="10471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Cloud 6">
            <a:extLst>
              <a:ext uri="{FF2B5EF4-FFF2-40B4-BE49-F238E27FC236}">
                <a16:creationId xmlns:a16="http://schemas.microsoft.com/office/drawing/2014/main" id="{D0F05886-74F7-44E2-9F5F-254495484AE7}"/>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cxnSp>
        <p:nvCxnSpPr>
          <p:cNvPr id="8" name="Straight Arrow Connector 7">
            <a:extLst>
              <a:ext uri="{FF2B5EF4-FFF2-40B4-BE49-F238E27FC236}">
                <a16:creationId xmlns:a16="http://schemas.microsoft.com/office/drawing/2014/main" id="{0C85BFD8-42D8-4DD2-8D13-F378EE96C220}"/>
              </a:ext>
            </a:extLst>
          </p:cNvPr>
          <p:cNvCxnSpPr>
            <a:cxnSpLocks/>
          </p:cNvCxnSpPr>
          <p:nvPr/>
        </p:nvCxnSpPr>
        <p:spPr>
          <a:xfrm flipV="1">
            <a:off x="3502855" y="2964554"/>
            <a:ext cx="1458612" cy="918133"/>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F61F46-87AF-47F0-97DB-A2DC5D43A93B}"/>
              </a:ext>
            </a:extLst>
          </p:cNvPr>
          <p:cNvCxnSpPr>
            <a:cxnSpLocks/>
          </p:cNvCxnSpPr>
          <p:nvPr/>
        </p:nvCxnSpPr>
        <p:spPr>
          <a:xfrm flipH="1">
            <a:off x="3610556" y="3138004"/>
            <a:ext cx="1525716" cy="969888"/>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FE683D-DD01-44C0-AA29-0161DF14A3BA}"/>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1" name="Picture 10">
            <a:extLst>
              <a:ext uri="{FF2B5EF4-FFF2-40B4-BE49-F238E27FC236}">
                <a16:creationId xmlns:a16="http://schemas.microsoft.com/office/drawing/2014/main" id="{A7FD615E-B213-44FE-B5C2-6F92F452F2B7}"/>
              </a:ext>
            </a:extLst>
          </p:cNvPr>
          <p:cNvPicPr>
            <a:picLocks noChangeAspect="1"/>
          </p:cNvPicPr>
          <p:nvPr/>
        </p:nvPicPr>
        <p:blipFill>
          <a:blip r:embed="rId5"/>
          <a:stretch>
            <a:fillRect/>
          </a:stretch>
        </p:blipFill>
        <p:spPr>
          <a:xfrm>
            <a:off x="8995762" y="2015143"/>
            <a:ext cx="2358038" cy="1000573"/>
          </a:xfrm>
          <a:prstGeom prst="rect">
            <a:avLst/>
          </a:prstGeom>
        </p:spPr>
      </p:pic>
      <p:cxnSp>
        <p:nvCxnSpPr>
          <p:cNvPr id="12" name="Straight Arrow Connector 11">
            <a:extLst>
              <a:ext uri="{FF2B5EF4-FFF2-40B4-BE49-F238E27FC236}">
                <a16:creationId xmlns:a16="http://schemas.microsoft.com/office/drawing/2014/main" id="{83C5AF1C-DE72-442E-9535-A94FF3F71193}"/>
              </a:ext>
            </a:extLst>
          </p:cNvPr>
          <p:cNvCxnSpPr>
            <a:cxnSpLocks/>
          </p:cNvCxnSpPr>
          <p:nvPr/>
        </p:nvCxnSpPr>
        <p:spPr>
          <a:xfrm flipH="1" flipV="1">
            <a:off x="6654800" y="2624907"/>
            <a:ext cx="2340962" cy="10015"/>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593B4C-1664-4BC2-9B35-D0031F776E8F}"/>
              </a:ext>
            </a:extLst>
          </p:cNvPr>
          <p:cNvCxnSpPr>
            <a:cxnSpLocks/>
          </p:cNvCxnSpPr>
          <p:nvPr/>
        </p:nvCxnSpPr>
        <p:spPr>
          <a:xfrm flipH="1">
            <a:off x="6654799" y="2861294"/>
            <a:ext cx="2367828"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1A10E17-82A6-441B-9861-DFAB656989F7}"/>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5" name="TextBox 14">
            <a:extLst>
              <a:ext uri="{FF2B5EF4-FFF2-40B4-BE49-F238E27FC236}">
                <a16:creationId xmlns:a16="http://schemas.microsoft.com/office/drawing/2014/main" id="{FC8D9D31-527F-4FC4-8958-58D1BCBBBCEA}"/>
              </a:ext>
            </a:extLst>
          </p:cNvPr>
          <p:cNvSpPr txBox="1"/>
          <p:nvPr/>
        </p:nvSpPr>
        <p:spPr>
          <a:xfrm>
            <a:off x="7945179" y="2339033"/>
            <a:ext cx="865065" cy="276999"/>
          </a:xfrm>
          <a:prstGeom prst="rect">
            <a:avLst/>
          </a:prstGeom>
          <a:noFill/>
        </p:spPr>
        <p:txBody>
          <a:bodyPr wrap="square" rtlCol="0">
            <a:spAutoFit/>
          </a:bodyPr>
          <a:lstStyle/>
          <a:p>
            <a:r>
              <a:rPr lang="en-US" sz="1200" dirty="0"/>
              <a:t>Subscribe</a:t>
            </a:r>
          </a:p>
        </p:txBody>
      </p:sp>
      <p:sp>
        <p:nvSpPr>
          <p:cNvPr id="16" name="TextBox 15">
            <a:extLst>
              <a:ext uri="{FF2B5EF4-FFF2-40B4-BE49-F238E27FC236}">
                <a16:creationId xmlns:a16="http://schemas.microsoft.com/office/drawing/2014/main" id="{3C21A40B-4AC8-4A0B-AAF8-936AAF02ABE0}"/>
              </a:ext>
            </a:extLst>
          </p:cNvPr>
          <p:cNvSpPr txBox="1"/>
          <p:nvPr/>
        </p:nvSpPr>
        <p:spPr>
          <a:xfrm rot="19678531">
            <a:off x="3365470" y="3349044"/>
            <a:ext cx="877347" cy="283623"/>
          </a:xfrm>
          <a:prstGeom prst="rect">
            <a:avLst/>
          </a:prstGeom>
          <a:noFill/>
        </p:spPr>
        <p:txBody>
          <a:bodyPr wrap="square" rtlCol="0">
            <a:spAutoFit/>
          </a:bodyPr>
          <a:lstStyle/>
          <a:p>
            <a:r>
              <a:rPr lang="en-US" sz="1200" dirty="0"/>
              <a:t>Subscribe</a:t>
            </a:r>
          </a:p>
        </p:txBody>
      </p:sp>
      <p:sp>
        <p:nvSpPr>
          <p:cNvPr id="17" name="TextBox 16">
            <a:extLst>
              <a:ext uri="{FF2B5EF4-FFF2-40B4-BE49-F238E27FC236}">
                <a16:creationId xmlns:a16="http://schemas.microsoft.com/office/drawing/2014/main" id="{27076809-9028-4C4A-ABD0-05C8F6696363}"/>
              </a:ext>
            </a:extLst>
          </p:cNvPr>
          <p:cNvSpPr txBox="1"/>
          <p:nvPr/>
        </p:nvSpPr>
        <p:spPr>
          <a:xfrm>
            <a:off x="7942227" y="2641341"/>
            <a:ext cx="652682" cy="276999"/>
          </a:xfrm>
          <a:prstGeom prst="rect">
            <a:avLst/>
          </a:prstGeom>
          <a:noFill/>
        </p:spPr>
        <p:txBody>
          <a:bodyPr wrap="square" rtlCol="0">
            <a:spAutoFit/>
          </a:bodyPr>
          <a:lstStyle/>
          <a:p>
            <a:r>
              <a:rPr lang="en-US" sz="1200" dirty="0"/>
              <a:t>Publish</a:t>
            </a:r>
          </a:p>
        </p:txBody>
      </p:sp>
      <p:sp>
        <p:nvSpPr>
          <p:cNvPr id="18" name="TextBox 17">
            <a:extLst>
              <a:ext uri="{FF2B5EF4-FFF2-40B4-BE49-F238E27FC236}">
                <a16:creationId xmlns:a16="http://schemas.microsoft.com/office/drawing/2014/main" id="{28BCBA30-DFAF-4AE5-AE8E-ACDC752E85C0}"/>
              </a:ext>
            </a:extLst>
          </p:cNvPr>
          <p:cNvSpPr txBox="1"/>
          <p:nvPr/>
        </p:nvSpPr>
        <p:spPr>
          <a:xfrm rot="19614064">
            <a:off x="3840120" y="3822530"/>
            <a:ext cx="652682" cy="276999"/>
          </a:xfrm>
          <a:prstGeom prst="rect">
            <a:avLst/>
          </a:prstGeom>
          <a:noFill/>
        </p:spPr>
        <p:txBody>
          <a:bodyPr wrap="square" rtlCol="0">
            <a:spAutoFit/>
          </a:bodyPr>
          <a:lstStyle/>
          <a:p>
            <a:r>
              <a:rPr lang="en-US" sz="1200" dirty="0"/>
              <a:t>Publish</a:t>
            </a:r>
          </a:p>
        </p:txBody>
      </p:sp>
      <p:sp>
        <p:nvSpPr>
          <p:cNvPr id="19" name="TextBox 18">
            <a:extLst>
              <a:ext uri="{FF2B5EF4-FFF2-40B4-BE49-F238E27FC236}">
                <a16:creationId xmlns:a16="http://schemas.microsoft.com/office/drawing/2014/main" id="{A3165696-B539-4700-93F0-67B2B6272F59}"/>
              </a:ext>
            </a:extLst>
          </p:cNvPr>
          <p:cNvSpPr txBox="1"/>
          <p:nvPr/>
        </p:nvSpPr>
        <p:spPr>
          <a:xfrm>
            <a:off x="1825308" y="3438483"/>
            <a:ext cx="1405668" cy="369332"/>
          </a:xfrm>
          <a:prstGeom prst="rect">
            <a:avLst/>
          </a:prstGeom>
          <a:noFill/>
        </p:spPr>
        <p:txBody>
          <a:bodyPr wrap="square" rtlCol="0">
            <a:spAutoFit/>
          </a:bodyPr>
          <a:lstStyle/>
          <a:p>
            <a:r>
              <a:rPr lang="en-US" dirty="0"/>
              <a:t>Raspberry Pi</a:t>
            </a:r>
          </a:p>
        </p:txBody>
      </p:sp>
      <p:sp>
        <p:nvSpPr>
          <p:cNvPr id="20" name="TextBox 19">
            <a:extLst>
              <a:ext uri="{FF2B5EF4-FFF2-40B4-BE49-F238E27FC236}">
                <a16:creationId xmlns:a16="http://schemas.microsoft.com/office/drawing/2014/main" id="{9547AB85-C02D-4D18-AE9D-A9E0323A2E01}"/>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cxnSp>
        <p:nvCxnSpPr>
          <p:cNvPr id="21" name="Curved Connector 58">
            <a:extLst>
              <a:ext uri="{FF2B5EF4-FFF2-40B4-BE49-F238E27FC236}">
                <a16:creationId xmlns:a16="http://schemas.microsoft.com/office/drawing/2014/main" id="{BD1BCA77-EAAF-4CC2-B80A-6349B15869FD}"/>
              </a:ext>
            </a:extLst>
          </p:cNvPr>
          <p:cNvCxnSpPr>
            <a:cxnSpLocks/>
          </p:cNvCxnSpPr>
          <p:nvPr/>
        </p:nvCxnSpPr>
        <p:spPr>
          <a:xfrm flipV="1">
            <a:off x="3672957" y="3173903"/>
            <a:ext cx="1514703" cy="1101802"/>
          </a:xfrm>
          <a:prstGeom prst="curvedConnector3">
            <a:avLst>
              <a:gd name="adj1" fmla="val 9807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8E264E8-57A0-48C6-87EA-B3E3ABCEDFB4}"/>
              </a:ext>
            </a:extLst>
          </p:cNvPr>
          <p:cNvSpPr txBox="1"/>
          <p:nvPr/>
        </p:nvSpPr>
        <p:spPr>
          <a:xfrm rot="20577156">
            <a:off x="4181802" y="4142842"/>
            <a:ext cx="652682" cy="276999"/>
          </a:xfrm>
          <a:prstGeom prst="rect">
            <a:avLst/>
          </a:prstGeom>
          <a:noFill/>
        </p:spPr>
        <p:txBody>
          <a:bodyPr wrap="square" rtlCol="0">
            <a:spAutoFit/>
          </a:bodyPr>
          <a:lstStyle/>
          <a:p>
            <a:r>
              <a:rPr lang="en-US" sz="1200" dirty="0"/>
              <a:t>Publish</a:t>
            </a:r>
          </a:p>
        </p:txBody>
      </p:sp>
      <p:cxnSp>
        <p:nvCxnSpPr>
          <p:cNvPr id="23" name="Elbow Connector 117">
            <a:extLst>
              <a:ext uri="{FF2B5EF4-FFF2-40B4-BE49-F238E27FC236}">
                <a16:creationId xmlns:a16="http://schemas.microsoft.com/office/drawing/2014/main" id="{74D1F635-0A3D-489C-AE15-607FBD0D90C4}"/>
              </a:ext>
            </a:extLst>
          </p:cNvPr>
          <p:cNvCxnSpPr>
            <a:cxnSpLocks/>
          </p:cNvCxnSpPr>
          <p:nvPr/>
        </p:nvCxnSpPr>
        <p:spPr>
          <a:xfrm flipV="1">
            <a:off x="6451074" y="2937230"/>
            <a:ext cx="2763137" cy="229097"/>
          </a:xfrm>
          <a:prstGeom prst="bentConnector3">
            <a:avLst>
              <a:gd name="adj1" fmla="val 100252"/>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367661-4BA5-4884-B071-022B078A4DF3}"/>
              </a:ext>
            </a:extLst>
          </p:cNvPr>
          <p:cNvSpPr txBox="1"/>
          <p:nvPr/>
        </p:nvSpPr>
        <p:spPr>
          <a:xfrm>
            <a:off x="7942227" y="2940418"/>
            <a:ext cx="652682" cy="276999"/>
          </a:xfrm>
          <a:prstGeom prst="rect">
            <a:avLst/>
          </a:prstGeom>
          <a:noFill/>
        </p:spPr>
        <p:txBody>
          <a:bodyPr wrap="square" rtlCol="0">
            <a:spAutoFit/>
          </a:bodyPr>
          <a:lstStyle/>
          <a:p>
            <a:r>
              <a:rPr lang="en-US" sz="1200" dirty="0"/>
              <a:t>Publish</a:t>
            </a:r>
          </a:p>
        </p:txBody>
      </p:sp>
      <p:sp>
        <p:nvSpPr>
          <p:cNvPr id="25" name="TextBox 24">
            <a:extLst>
              <a:ext uri="{FF2B5EF4-FFF2-40B4-BE49-F238E27FC236}">
                <a16:creationId xmlns:a16="http://schemas.microsoft.com/office/drawing/2014/main" id="{46F413F6-DD6F-4A2F-B86D-C909026DD0DB}"/>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Topic: </a:t>
            </a:r>
            <a:r>
              <a:rPr lang="en-US" dirty="0" err="1">
                <a:solidFill>
                  <a:schemeClr val="bg1"/>
                </a:solidFill>
              </a:rPr>
              <a:t>dlr</a:t>
            </a:r>
            <a:endParaRPr lang="en-US" dirty="0">
              <a:solidFill>
                <a:schemeClr val="bg1"/>
              </a:solidFill>
            </a:endParaRPr>
          </a:p>
        </p:txBody>
      </p:sp>
      <p:pic>
        <p:nvPicPr>
          <p:cNvPr id="26" name="Picture 25">
            <a:extLst>
              <a:ext uri="{FF2B5EF4-FFF2-40B4-BE49-F238E27FC236}">
                <a16:creationId xmlns:a16="http://schemas.microsoft.com/office/drawing/2014/main" id="{18E7A17C-74AF-4D8B-95A0-B1A50F067425}"/>
              </a:ext>
            </a:extLst>
          </p:cNvPr>
          <p:cNvPicPr>
            <a:picLocks noChangeAspect="1"/>
          </p:cNvPicPr>
          <p:nvPr/>
        </p:nvPicPr>
        <p:blipFill>
          <a:blip r:embed="rId6"/>
          <a:stretch>
            <a:fillRect/>
          </a:stretch>
        </p:blipFill>
        <p:spPr>
          <a:xfrm>
            <a:off x="5710604" y="4650879"/>
            <a:ext cx="3872726" cy="1964426"/>
          </a:xfrm>
          <a:prstGeom prst="rect">
            <a:avLst/>
          </a:prstGeom>
        </p:spPr>
      </p:pic>
      <p:sp>
        <p:nvSpPr>
          <p:cNvPr id="27" name="Rounded Rectangle 28">
            <a:extLst>
              <a:ext uri="{FF2B5EF4-FFF2-40B4-BE49-F238E27FC236}">
                <a16:creationId xmlns:a16="http://schemas.microsoft.com/office/drawing/2014/main" id="{50F01C92-8BC6-44BE-A52B-94AEDC95FD95}"/>
              </a:ext>
            </a:extLst>
          </p:cNvPr>
          <p:cNvSpPr/>
          <p:nvPr/>
        </p:nvSpPr>
        <p:spPr>
          <a:xfrm rot="20405492">
            <a:off x="3262057" y="4333891"/>
            <a:ext cx="3054799" cy="422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pitchFamily="2" charset="0"/>
              </a:rPr>
              <a:t>Send </a:t>
            </a:r>
            <a:r>
              <a:rPr lang="en-US" dirty="0" err="1">
                <a:latin typeface="Courier" pitchFamily="2" charset="0"/>
              </a:rPr>
              <a:t>Msg</a:t>
            </a:r>
            <a:r>
              <a:rPr lang="en-US" dirty="0">
                <a:latin typeface="Courier" pitchFamily="2" charset="0"/>
              </a:rPr>
              <a:t>: Speed 50</a:t>
            </a:r>
          </a:p>
        </p:txBody>
      </p:sp>
    </p:spTree>
    <p:extLst>
      <p:ext uri="{BB962C8B-B14F-4D97-AF65-F5344CB8AC3E}">
        <p14:creationId xmlns:p14="http://schemas.microsoft.com/office/powerpoint/2010/main" val="333858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remove"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par>
                                <p:cTn id="8" presetID="10" presetClass="entr" presetSubtype="0" repeatCount="indefinite" fill="remove"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10" presetClass="entr" presetSubtype="0" repeatCount="indefinite" fill="remove"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D0911B3B-3A12-4859-95ED-8472DABE4FB9}"/>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8ADBB6-C1B2-400A-B705-5F533C8CFB23}"/>
              </a:ext>
            </a:extLst>
          </p:cNvPr>
          <p:cNvSpPr>
            <a:spLocks noGrp="1"/>
          </p:cNvSpPr>
          <p:nvPr>
            <p:ph type="title"/>
          </p:nvPr>
        </p:nvSpPr>
        <p:spPr>
          <a:xfrm>
            <a:off x="838200" y="365125"/>
            <a:ext cx="10515600" cy="1325563"/>
          </a:xfrm>
        </p:spPr>
        <p:txBody>
          <a:bodyPr/>
          <a:lstStyle/>
          <a:p>
            <a:r>
              <a:rPr lang="en-US" dirty="0"/>
              <a:t>Architecture overview</a:t>
            </a:r>
          </a:p>
        </p:txBody>
      </p:sp>
      <p:pic>
        <p:nvPicPr>
          <p:cNvPr id="4" name="Content Placeholder 3">
            <a:extLst>
              <a:ext uri="{FF2B5EF4-FFF2-40B4-BE49-F238E27FC236}">
                <a16:creationId xmlns:a16="http://schemas.microsoft.com/office/drawing/2014/main" id="{433DE3CA-77EB-4875-90CE-6D39DCB28730}"/>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5" name="Picture 4">
            <a:extLst>
              <a:ext uri="{FF2B5EF4-FFF2-40B4-BE49-F238E27FC236}">
                <a16:creationId xmlns:a16="http://schemas.microsoft.com/office/drawing/2014/main" id="{1FB5F129-59B7-4DDB-A3B4-8044EB3EE2D7}"/>
              </a:ext>
            </a:extLst>
          </p:cNvPr>
          <p:cNvPicPr>
            <a:picLocks noChangeAspect="1"/>
          </p:cNvPicPr>
          <p:nvPr/>
        </p:nvPicPr>
        <p:blipFill>
          <a:blip r:embed="rId3"/>
          <a:stretch>
            <a:fillRect/>
          </a:stretch>
        </p:blipFill>
        <p:spPr>
          <a:xfrm>
            <a:off x="1996309" y="4711505"/>
            <a:ext cx="428401" cy="676422"/>
          </a:xfrm>
          <a:prstGeom prst="rect">
            <a:avLst/>
          </a:prstGeom>
        </p:spPr>
      </p:pic>
      <p:pic>
        <p:nvPicPr>
          <p:cNvPr id="6" name="Picture 5">
            <a:extLst>
              <a:ext uri="{FF2B5EF4-FFF2-40B4-BE49-F238E27FC236}">
                <a16:creationId xmlns:a16="http://schemas.microsoft.com/office/drawing/2014/main" id="{1AC5AC69-41B6-4EA3-BA08-5BF60AAEC15B}"/>
              </a:ext>
            </a:extLst>
          </p:cNvPr>
          <p:cNvPicPr>
            <a:picLocks noChangeAspect="1"/>
          </p:cNvPicPr>
          <p:nvPr/>
        </p:nvPicPr>
        <p:blipFill>
          <a:blip r:embed="rId4"/>
          <a:stretch>
            <a:fillRect/>
          </a:stretch>
        </p:blipFill>
        <p:spPr>
          <a:xfrm>
            <a:off x="2472015" y="3780479"/>
            <a:ext cx="1187284" cy="791523"/>
          </a:xfrm>
          <a:prstGeom prst="rect">
            <a:avLst/>
          </a:prstGeom>
        </p:spPr>
      </p:pic>
      <p:cxnSp>
        <p:nvCxnSpPr>
          <p:cNvPr id="7" name="Straight Arrow Connector 6">
            <a:extLst>
              <a:ext uri="{FF2B5EF4-FFF2-40B4-BE49-F238E27FC236}">
                <a16:creationId xmlns:a16="http://schemas.microsoft.com/office/drawing/2014/main" id="{E8922871-BC37-4583-9F1B-3A153838F6CF}"/>
              </a:ext>
            </a:extLst>
          </p:cNvPr>
          <p:cNvCxnSpPr>
            <a:cxnSpLocks/>
          </p:cNvCxnSpPr>
          <p:nvPr/>
        </p:nvCxnSpPr>
        <p:spPr>
          <a:xfrm flipV="1">
            <a:off x="1491175" y="4340746"/>
            <a:ext cx="1223890" cy="10471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4EE4AAB6-4576-4547-8579-767B954ECBF1}"/>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cxnSp>
        <p:nvCxnSpPr>
          <p:cNvPr id="9" name="Straight Arrow Connector 8">
            <a:extLst>
              <a:ext uri="{FF2B5EF4-FFF2-40B4-BE49-F238E27FC236}">
                <a16:creationId xmlns:a16="http://schemas.microsoft.com/office/drawing/2014/main" id="{EEDEB0EA-55CA-4C3F-AA52-37C0E22D2BA3}"/>
              </a:ext>
            </a:extLst>
          </p:cNvPr>
          <p:cNvCxnSpPr>
            <a:cxnSpLocks/>
          </p:cNvCxnSpPr>
          <p:nvPr/>
        </p:nvCxnSpPr>
        <p:spPr>
          <a:xfrm flipV="1">
            <a:off x="3502855" y="2964554"/>
            <a:ext cx="1458612" cy="918133"/>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4B65324-1C94-4B1F-8B46-9DC1C073475E}"/>
              </a:ext>
            </a:extLst>
          </p:cNvPr>
          <p:cNvCxnSpPr>
            <a:cxnSpLocks/>
          </p:cNvCxnSpPr>
          <p:nvPr/>
        </p:nvCxnSpPr>
        <p:spPr>
          <a:xfrm flipH="1">
            <a:off x="3610556" y="3138004"/>
            <a:ext cx="1525716" cy="969888"/>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2C818D-DC68-4720-A47E-88E4A82B3169}"/>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2" name="Picture 11">
            <a:extLst>
              <a:ext uri="{FF2B5EF4-FFF2-40B4-BE49-F238E27FC236}">
                <a16:creationId xmlns:a16="http://schemas.microsoft.com/office/drawing/2014/main" id="{4B44EB91-ADB7-4F14-8179-673FC4388EA8}"/>
              </a:ext>
            </a:extLst>
          </p:cNvPr>
          <p:cNvPicPr>
            <a:picLocks noChangeAspect="1"/>
          </p:cNvPicPr>
          <p:nvPr/>
        </p:nvPicPr>
        <p:blipFill>
          <a:blip r:embed="rId5"/>
          <a:stretch>
            <a:fillRect/>
          </a:stretch>
        </p:blipFill>
        <p:spPr>
          <a:xfrm>
            <a:off x="8995762" y="2015143"/>
            <a:ext cx="2358038" cy="1000573"/>
          </a:xfrm>
          <a:prstGeom prst="rect">
            <a:avLst/>
          </a:prstGeom>
        </p:spPr>
      </p:pic>
      <p:cxnSp>
        <p:nvCxnSpPr>
          <p:cNvPr id="13" name="Straight Arrow Connector 12">
            <a:extLst>
              <a:ext uri="{FF2B5EF4-FFF2-40B4-BE49-F238E27FC236}">
                <a16:creationId xmlns:a16="http://schemas.microsoft.com/office/drawing/2014/main" id="{DF2C73D3-B6C2-4952-BEA2-0ED6F80B0E10}"/>
              </a:ext>
            </a:extLst>
          </p:cNvPr>
          <p:cNvCxnSpPr>
            <a:cxnSpLocks/>
          </p:cNvCxnSpPr>
          <p:nvPr/>
        </p:nvCxnSpPr>
        <p:spPr>
          <a:xfrm flipH="1" flipV="1">
            <a:off x="6654800" y="2624907"/>
            <a:ext cx="2340962" cy="10015"/>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1276E8-C87B-404B-AC14-2F5C9D159F6B}"/>
              </a:ext>
            </a:extLst>
          </p:cNvPr>
          <p:cNvCxnSpPr>
            <a:cxnSpLocks/>
          </p:cNvCxnSpPr>
          <p:nvPr/>
        </p:nvCxnSpPr>
        <p:spPr>
          <a:xfrm flipH="1">
            <a:off x="6654799" y="2861294"/>
            <a:ext cx="2367828"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1FECAF-E432-44E3-B628-166E94B838F5}"/>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6" name="TextBox 15">
            <a:extLst>
              <a:ext uri="{FF2B5EF4-FFF2-40B4-BE49-F238E27FC236}">
                <a16:creationId xmlns:a16="http://schemas.microsoft.com/office/drawing/2014/main" id="{13D61549-48CA-4BAC-A621-BEFC59191B10}"/>
              </a:ext>
            </a:extLst>
          </p:cNvPr>
          <p:cNvSpPr txBox="1"/>
          <p:nvPr/>
        </p:nvSpPr>
        <p:spPr>
          <a:xfrm>
            <a:off x="7945179" y="2339033"/>
            <a:ext cx="865065" cy="276999"/>
          </a:xfrm>
          <a:prstGeom prst="rect">
            <a:avLst/>
          </a:prstGeom>
          <a:noFill/>
        </p:spPr>
        <p:txBody>
          <a:bodyPr wrap="square" rtlCol="0">
            <a:spAutoFit/>
          </a:bodyPr>
          <a:lstStyle/>
          <a:p>
            <a:r>
              <a:rPr lang="en-US" sz="1200" dirty="0"/>
              <a:t>Subscribe</a:t>
            </a:r>
          </a:p>
        </p:txBody>
      </p:sp>
      <p:sp>
        <p:nvSpPr>
          <p:cNvPr id="17" name="TextBox 16">
            <a:extLst>
              <a:ext uri="{FF2B5EF4-FFF2-40B4-BE49-F238E27FC236}">
                <a16:creationId xmlns:a16="http://schemas.microsoft.com/office/drawing/2014/main" id="{D864DDF7-EF33-4A2C-AA02-B1EBBA3BC361}"/>
              </a:ext>
            </a:extLst>
          </p:cNvPr>
          <p:cNvSpPr txBox="1"/>
          <p:nvPr/>
        </p:nvSpPr>
        <p:spPr>
          <a:xfrm rot="19678531">
            <a:off x="3365470" y="3349044"/>
            <a:ext cx="877347" cy="283623"/>
          </a:xfrm>
          <a:prstGeom prst="rect">
            <a:avLst/>
          </a:prstGeom>
          <a:noFill/>
        </p:spPr>
        <p:txBody>
          <a:bodyPr wrap="square" rtlCol="0">
            <a:spAutoFit/>
          </a:bodyPr>
          <a:lstStyle/>
          <a:p>
            <a:r>
              <a:rPr lang="en-US" sz="1200" dirty="0"/>
              <a:t>Subscribe</a:t>
            </a:r>
          </a:p>
        </p:txBody>
      </p:sp>
      <p:sp>
        <p:nvSpPr>
          <p:cNvPr id="18" name="TextBox 17">
            <a:extLst>
              <a:ext uri="{FF2B5EF4-FFF2-40B4-BE49-F238E27FC236}">
                <a16:creationId xmlns:a16="http://schemas.microsoft.com/office/drawing/2014/main" id="{ED4948A8-AD2A-4B86-8814-7AC244E36E3B}"/>
              </a:ext>
            </a:extLst>
          </p:cNvPr>
          <p:cNvSpPr txBox="1"/>
          <p:nvPr/>
        </p:nvSpPr>
        <p:spPr>
          <a:xfrm>
            <a:off x="7942227" y="2641341"/>
            <a:ext cx="652682" cy="276999"/>
          </a:xfrm>
          <a:prstGeom prst="rect">
            <a:avLst/>
          </a:prstGeom>
          <a:noFill/>
        </p:spPr>
        <p:txBody>
          <a:bodyPr wrap="square" rtlCol="0">
            <a:spAutoFit/>
          </a:bodyPr>
          <a:lstStyle/>
          <a:p>
            <a:r>
              <a:rPr lang="en-US" sz="1200" dirty="0"/>
              <a:t>Publish</a:t>
            </a:r>
          </a:p>
        </p:txBody>
      </p:sp>
      <p:sp>
        <p:nvSpPr>
          <p:cNvPr id="19" name="TextBox 18">
            <a:extLst>
              <a:ext uri="{FF2B5EF4-FFF2-40B4-BE49-F238E27FC236}">
                <a16:creationId xmlns:a16="http://schemas.microsoft.com/office/drawing/2014/main" id="{DECA4FBE-226C-4202-8D63-ED4C982A54EC}"/>
              </a:ext>
            </a:extLst>
          </p:cNvPr>
          <p:cNvSpPr txBox="1"/>
          <p:nvPr/>
        </p:nvSpPr>
        <p:spPr>
          <a:xfrm rot="19614064">
            <a:off x="3840120" y="3822530"/>
            <a:ext cx="652682" cy="276999"/>
          </a:xfrm>
          <a:prstGeom prst="rect">
            <a:avLst/>
          </a:prstGeom>
          <a:noFill/>
        </p:spPr>
        <p:txBody>
          <a:bodyPr wrap="square" rtlCol="0">
            <a:spAutoFit/>
          </a:bodyPr>
          <a:lstStyle/>
          <a:p>
            <a:r>
              <a:rPr lang="en-US" sz="1200" dirty="0"/>
              <a:t>Publish</a:t>
            </a:r>
          </a:p>
        </p:txBody>
      </p:sp>
      <p:sp>
        <p:nvSpPr>
          <p:cNvPr id="20" name="TextBox 19">
            <a:extLst>
              <a:ext uri="{FF2B5EF4-FFF2-40B4-BE49-F238E27FC236}">
                <a16:creationId xmlns:a16="http://schemas.microsoft.com/office/drawing/2014/main" id="{C7C036F6-2A38-4B7E-BBD1-8DDEF6E15D17}"/>
              </a:ext>
            </a:extLst>
          </p:cNvPr>
          <p:cNvSpPr txBox="1"/>
          <p:nvPr/>
        </p:nvSpPr>
        <p:spPr>
          <a:xfrm>
            <a:off x="1825308" y="3438483"/>
            <a:ext cx="1405668" cy="369332"/>
          </a:xfrm>
          <a:prstGeom prst="rect">
            <a:avLst/>
          </a:prstGeom>
          <a:noFill/>
        </p:spPr>
        <p:txBody>
          <a:bodyPr wrap="square" rtlCol="0">
            <a:spAutoFit/>
          </a:bodyPr>
          <a:lstStyle/>
          <a:p>
            <a:r>
              <a:rPr lang="en-US" dirty="0"/>
              <a:t>Raspberry Pi</a:t>
            </a:r>
          </a:p>
        </p:txBody>
      </p:sp>
      <p:sp>
        <p:nvSpPr>
          <p:cNvPr id="21" name="TextBox 20">
            <a:extLst>
              <a:ext uri="{FF2B5EF4-FFF2-40B4-BE49-F238E27FC236}">
                <a16:creationId xmlns:a16="http://schemas.microsoft.com/office/drawing/2014/main" id="{002F0385-FC51-422A-B9FF-CE76F5E16AE8}"/>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sp>
        <p:nvSpPr>
          <p:cNvPr id="22" name="TextBox 21">
            <a:extLst>
              <a:ext uri="{FF2B5EF4-FFF2-40B4-BE49-F238E27FC236}">
                <a16:creationId xmlns:a16="http://schemas.microsoft.com/office/drawing/2014/main" id="{1DCBD4FB-E4DD-4C1B-8CDF-140C08D3B2A5}"/>
              </a:ext>
            </a:extLst>
          </p:cNvPr>
          <p:cNvSpPr txBox="1"/>
          <p:nvPr/>
        </p:nvSpPr>
        <p:spPr>
          <a:xfrm>
            <a:off x="2295949" y="4893928"/>
            <a:ext cx="2413812" cy="369332"/>
          </a:xfrm>
          <a:prstGeom prst="rect">
            <a:avLst/>
          </a:prstGeom>
          <a:noFill/>
        </p:spPr>
        <p:txBody>
          <a:bodyPr wrap="square" rtlCol="0">
            <a:spAutoFit/>
          </a:bodyPr>
          <a:lstStyle/>
          <a:p>
            <a:r>
              <a:rPr lang="en-US" dirty="0"/>
              <a:t>Low Energy Bluetooth</a:t>
            </a:r>
          </a:p>
        </p:txBody>
      </p:sp>
      <p:cxnSp>
        <p:nvCxnSpPr>
          <p:cNvPr id="23" name="Curved Connector 58">
            <a:extLst>
              <a:ext uri="{FF2B5EF4-FFF2-40B4-BE49-F238E27FC236}">
                <a16:creationId xmlns:a16="http://schemas.microsoft.com/office/drawing/2014/main" id="{9F59832A-EBCF-4C8D-A61B-3CD182A3512D}"/>
              </a:ext>
            </a:extLst>
          </p:cNvPr>
          <p:cNvCxnSpPr>
            <a:cxnSpLocks/>
          </p:cNvCxnSpPr>
          <p:nvPr/>
        </p:nvCxnSpPr>
        <p:spPr>
          <a:xfrm flipV="1">
            <a:off x="3672957" y="3173903"/>
            <a:ext cx="1514703" cy="1101802"/>
          </a:xfrm>
          <a:prstGeom prst="curvedConnector3">
            <a:avLst>
              <a:gd name="adj1" fmla="val 9807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CEAEED-E4E7-4B2C-8B2A-6261A07B93E7}"/>
              </a:ext>
            </a:extLst>
          </p:cNvPr>
          <p:cNvSpPr txBox="1"/>
          <p:nvPr/>
        </p:nvSpPr>
        <p:spPr>
          <a:xfrm rot="20577156">
            <a:off x="4181802" y="4142842"/>
            <a:ext cx="652682" cy="276999"/>
          </a:xfrm>
          <a:prstGeom prst="rect">
            <a:avLst/>
          </a:prstGeom>
          <a:noFill/>
        </p:spPr>
        <p:txBody>
          <a:bodyPr wrap="square" rtlCol="0">
            <a:spAutoFit/>
          </a:bodyPr>
          <a:lstStyle/>
          <a:p>
            <a:r>
              <a:rPr lang="en-US" sz="1200" dirty="0"/>
              <a:t>Publish</a:t>
            </a:r>
          </a:p>
        </p:txBody>
      </p:sp>
      <p:cxnSp>
        <p:nvCxnSpPr>
          <p:cNvPr id="25" name="Elbow Connector 117">
            <a:extLst>
              <a:ext uri="{FF2B5EF4-FFF2-40B4-BE49-F238E27FC236}">
                <a16:creationId xmlns:a16="http://schemas.microsoft.com/office/drawing/2014/main" id="{8966BC3E-2172-40F0-9093-C9D751555A76}"/>
              </a:ext>
            </a:extLst>
          </p:cNvPr>
          <p:cNvCxnSpPr>
            <a:cxnSpLocks/>
          </p:cNvCxnSpPr>
          <p:nvPr/>
        </p:nvCxnSpPr>
        <p:spPr>
          <a:xfrm flipV="1">
            <a:off x="6451074" y="2937230"/>
            <a:ext cx="2763137" cy="229097"/>
          </a:xfrm>
          <a:prstGeom prst="bentConnector3">
            <a:avLst>
              <a:gd name="adj1" fmla="val 100252"/>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A13719-75C8-449E-994D-E362FA453419}"/>
              </a:ext>
            </a:extLst>
          </p:cNvPr>
          <p:cNvSpPr txBox="1"/>
          <p:nvPr/>
        </p:nvSpPr>
        <p:spPr>
          <a:xfrm>
            <a:off x="7942227" y="2940418"/>
            <a:ext cx="652682" cy="276999"/>
          </a:xfrm>
          <a:prstGeom prst="rect">
            <a:avLst/>
          </a:prstGeom>
          <a:noFill/>
        </p:spPr>
        <p:txBody>
          <a:bodyPr wrap="square" rtlCol="0">
            <a:spAutoFit/>
          </a:bodyPr>
          <a:lstStyle/>
          <a:p>
            <a:r>
              <a:rPr lang="en-US" sz="1200" dirty="0"/>
              <a:t>Publish</a:t>
            </a:r>
          </a:p>
        </p:txBody>
      </p:sp>
      <p:sp>
        <p:nvSpPr>
          <p:cNvPr id="27" name="TextBox 26">
            <a:extLst>
              <a:ext uri="{FF2B5EF4-FFF2-40B4-BE49-F238E27FC236}">
                <a16:creationId xmlns:a16="http://schemas.microsoft.com/office/drawing/2014/main" id="{DCB656E7-51AA-492F-AA8C-C10CC09A62D1}"/>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Topic: </a:t>
            </a:r>
            <a:r>
              <a:rPr lang="en-US" dirty="0" err="1">
                <a:solidFill>
                  <a:schemeClr val="bg1"/>
                </a:solidFill>
              </a:rPr>
              <a:t>dlr</a:t>
            </a:r>
            <a:endParaRPr lang="en-US" dirty="0">
              <a:solidFill>
                <a:schemeClr val="bg1"/>
              </a:solidFill>
            </a:endParaRPr>
          </a:p>
        </p:txBody>
      </p:sp>
    </p:spTree>
    <p:extLst>
      <p:ext uri="{BB962C8B-B14F-4D97-AF65-F5344CB8AC3E}">
        <p14:creationId xmlns:p14="http://schemas.microsoft.com/office/powerpoint/2010/main" val="216075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5F9A-074B-4300-8656-D001233F83E4}"/>
              </a:ext>
            </a:extLst>
          </p:cNvPr>
          <p:cNvSpPr>
            <a:spLocks noGrp="1"/>
          </p:cNvSpPr>
          <p:nvPr>
            <p:ph type="title"/>
          </p:nvPr>
        </p:nvSpPr>
        <p:spPr>
          <a:xfrm>
            <a:off x="685801" y="425043"/>
            <a:ext cx="10131425" cy="707472"/>
          </a:xfrm>
        </p:spPr>
        <p:txBody>
          <a:bodyPr>
            <a:normAutofit/>
          </a:bodyPr>
          <a:lstStyle/>
          <a:p>
            <a:r>
              <a:rPr lang="en-GB" cap="none" dirty="0"/>
              <a:t>What are we going to show?</a:t>
            </a:r>
          </a:p>
        </p:txBody>
      </p:sp>
      <p:sp>
        <p:nvSpPr>
          <p:cNvPr id="3" name="Content Placeholder 2">
            <a:extLst>
              <a:ext uri="{FF2B5EF4-FFF2-40B4-BE49-F238E27FC236}">
                <a16:creationId xmlns:a16="http://schemas.microsoft.com/office/drawing/2014/main" id="{D99CC9A1-967E-4B3E-9DDA-92B5115916DE}"/>
              </a:ext>
            </a:extLst>
          </p:cNvPr>
          <p:cNvSpPr>
            <a:spLocks noGrp="1"/>
          </p:cNvSpPr>
          <p:nvPr>
            <p:ph idx="1"/>
          </p:nvPr>
        </p:nvSpPr>
        <p:spPr>
          <a:xfrm>
            <a:off x="685801" y="1233182"/>
            <a:ext cx="10131425" cy="5100506"/>
          </a:xfrm>
        </p:spPr>
        <p:txBody>
          <a:bodyPr/>
          <a:lstStyle/>
          <a:p>
            <a:pPr lvl="1"/>
            <a:r>
              <a:rPr lang="en-GB" dirty="0"/>
              <a:t>Using a standard LEGO train package (described in more detail later in the deck) without any modifications and a standard default Raspberry Pi A+ (described later) we will demonstrate how to link these together via Bluetooth to replace the default LEGO Bluetooth controller that comes with the trainset and allow you to control your train via commands sent from the Pi using Python as a controlling language.</a:t>
            </a:r>
          </a:p>
          <a:p>
            <a:pPr lvl="1"/>
            <a:endParaRPr lang="en-GB" dirty="0"/>
          </a:p>
          <a:p>
            <a:pPr lvl="1"/>
            <a:r>
              <a:rPr lang="en-GB" dirty="0"/>
              <a:t>Extending this we will then show you how we have added a small PHP (recursive acronym for PHP: Hypertext </a:t>
            </a:r>
            <a:r>
              <a:rPr lang="en-GB" dirty="0" err="1"/>
              <a:t>Preprocessor</a:t>
            </a:r>
            <a:r>
              <a:rPr lang="en-GB" dirty="0"/>
              <a:t>) backend controller along with a small simple Angular web application (mainly used for the UI effects and for providing web based button controllers) to allow users from anywhere on the web to send the same commands using the MQTT (Message Queue Telemetry Transport) protocol (described in a little more detail later in this deck) back to the Rasp Pi A+ and therefore remotely control the LEGO train from anywhere in the world. </a:t>
            </a:r>
          </a:p>
          <a:p>
            <a:pPr lvl="1"/>
            <a:endParaRPr lang="en-GB" dirty="0"/>
          </a:p>
          <a:p>
            <a:pPr lvl="1"/>
            <a:r>
              <a:rPr lang="en-GB" dirty="0"/>
              <a:t>These components do use some 3 party libraries but these are Open source, as you will see this project is actually designed to be run external to the company.</a:t>
            </a:r>
          </a:p>
        </p:txBody>
      </p:sp>
    </p:spTree>
    <p:extLst>
      <p:ext uri="{BB962C8B-B14F-4D97-AF65-F5344CB8AC3E}">
        <p14:creationId xmlns:p14="http://schemas.microsoft.com/office/powerpoint/2010/main" val="329800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5F9A-074B-4300-8656-D001233F83E4}"/>
              </a:ext>
            </a:extLst>
          </p:cNvPr>
          <p:cNvSpPr>
            <a:spLocks noGrp="1"/>
          </p:cNvSpPr>
          <p:nvPr>
            <p:ph type="title"/>
          </p:nvPr>
        </p:nvSpPr>
        <p:spPr>
          <a:xfrm>
            <a:off x="685801" y="425043"/>
            <a:ext cx="10131425" cy="707472"/>
          </a:xfrm>
        </p:spPr>
        <p:txBody>
          <a:bodyPr>
            <a:normAutofit/>
          </a:bodyPr>
          <a:lstStyle/>
          <a:p>
            <a:r>
              <a:rPr lang="en-GB" sz="3200" cap="none" dirty="0"/>
              <a:t>A Little Background</a:t>
            </a:r>
          </a:p>
        </p:txBody>
      </p:sp>
      <p:sp>
        <p:nvSpPr>
          <p:cNvPr id="3" name="Content Placeholder 2">
            <a:extLst>
              <a:ext uri="{FF2B5EF4-FFF2-40B4-BE49-F238E27FC236}">
                <a16:creationId xmlns:a16="http://schemas.microsoft.com/office/drawing/2014/main" id="{D99CC9A1-967E-4B3E-9DDA-92B5115916DE}"/>
              </a:ext>
            </a:extLst>
          </p:cNvPr>
          <p:cNvSpPr>
            <a:spLocks noGrp="1"/>
          </p:cNvSpPr>
          <p:nvPr>
            <p:ph idx="1"/>
          </p:nvPr>
        </p:nvSpPr>
        <p:spPr>
          <a:xfrm>
            <a:off x="685801" y="1233182"/>
            <a:ext cx="10131425" cy="5100506"/>
          </a:xfrm>
        </p:spPr>
        <p:txBody>
          <a:bodyPr/>
          <a:lstStyle/>
          <a:p>
            <a:r>
              <a:rPr lang="en-GB" dirty="0"/>
              <a:t>Concept</a:t>
            </a:r>
          </a:p>
          <a:p>
            <a:pPr lvl="1"/>
            <a:r>
              <a:rPr lang="en-GB" dirty="0"/>
              <a:t>This idea is a direct steal from the London IoT group who first of all did this as a very successful demo using a Duplo train back in 2017/18 for Ignite week.</a:t>
            </a:r>
          </a:p>
          <a:p>
            <a:pPr lvl="1"/>
            <a:r>
              <a:rPr lang="en-GB" dirty="0"/>
              <a:t>They shared out over zoom and had parent and child groups controlling the train all over the UK</a:t>
            </a:r>
          </a:p>
          <a:p>
            <a:pPr lvl="1"/>
            <a:r>
              <a:rPr lang="en-GB" dirty="0"/>
              <a:t>We want to do the same internally to JP and possibly externally with schools</a:t>
            </a:r>
          </a:p>
          <a:p>
            <a:pPr lvl="1"/>
            <a:r>
              <a:rPr lang="en-GB" dirty="0"/>
              <a:t>Opportunities to encourage adults into considering computing and IT as a career</a:t>
            </a:r>
          </a:p>
          <a:p>
            <a:r>
              <a:rPr lang="en-GB" dirty="0"/>
              <a:t>Technologies used</a:t>
            </a:r>
          </a:p>
          <a:p>
            <a:pPr lvl="1"/>
            <a:r>
              <a:rPr lang="en-GB" dirty="0"/>
              <a:t>Bluetooth</a:t>
            </a:r>
          </a:p>
          <a:p>
            <a:pPr lvl="2"/>
            <a:r>
              <a:rPr lang="en-GB" dirty="0"/>
              <a:t>Bluetooth is a short-range wireless technology standard that is used for exchanging data between fixed and mobile devices over short distances using UHF radio waves. Here we are using Bluetooth Low Energy (BLE) 4.2. Physical range is typically less than 10 m (33 ft). See </a:t>
            </a:r>
            <a:r>
              <a:rPr lang="en-GB" dirty="0">
                <a:hlinkClick r:id="rId2"/>
              </a:rPr>
              <a:t>https://en.wikipedia.org/wiki/Bluetooth</a:t>
            </a:r>
            <a:endParaRPr lang="en-GB" dirty="0"/>
          </a:p>
          <a:p>
            <a:pPr lvl="1"/>
            <a:r>
              <a:rPr lang="en-GB" dirty="0"/>
              <a:t>MQTT</a:t>
            </a:r>
          </a:p>
          <a:p>
            <a:pPr lvl="2"/>
            <a:r>
              <a:rPr lang="en-GB" dirty="0"/>
              <a:t>MQTT (Message Queue Telemetry Transport) is a lightweight, publish-subscribe network protocol that transports messages between devices. The protocol usually runs over TCP/IP. Here we are using it over the internet with a UK public broker. Some more detail will be supplied in a later slide. See </a:t>
            </a:r>
            <a:r>
              <a:rPr lang="en-GB" dirty="0">
                <a:hlinkClick r:id="rId3"/>
              </a:rPr>
              <a:t>https://en.wikipedia.org/wiki/MQTT</a:t>
            </a:r>
            <a:endParaRPr lang="en-GB" dirty="0"/>
          </a:p>
        </p:txBody>
      </p:sp>
    </p:spTree>
    <p:extLst>
      <p:ext uri="{BB962C8B-B14F-4D97-AF65-F5344CB8AC3E}">
        <p14:creationId xmlns:p14="http://schemas.microsoft.com/office/powerpoint/2010/main" val="111892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5F9A-074B-4300-8656-D001233F83E4}"/>
              </a:ext>
            </a:extLst>
          </p:cNvPr>
          <p:cNvSpPr>
            <a:spLocks noGrp="1"/>
          </p:cNvSpPr>
          <p:nvPr>
            <p:ph type="title"/>
          </p:nvPr>
        </p:nvSpPr>
        <p:spPr>
          <a:xfrm>
            <a:off x="685801" y="425043"/>
            <a:ext cx="10131425" cy="707472"/>
          </a:xfrm>
        </p:spPr>
        <p:txBody>
          <a:bodyPr>
            <a:normAutofit/>
          </a:bodyPr>
          <a:lstStyle/>
          <a:p>
            <a:r>
              <a:rPr lang="en-GB" sz="3200" cap="none" dirty="0"/>
              <a:t>Some more technical detail</a:t>
            </a:r>
          </a:p>
        </p:txBody>
      </p:sp>
      <p:sp>
        <p:nvSpPr>
          <p:cNvPr id="3" name="Content Placeholder 2">
            <a:extLst>
              <a:ext uri="{FF2B5EF4-FFF2-40B4-BE49-F238E27FC236}">
                <a16:creationId xmlns:a16="http://schemas.microsoft.com/office/drawing/2014/main" id="{D99CC9A1-967E-4B3E-9DDA-92B5115916DE}"/>
              </a:ext>
            </a:extLst>
          </p:cNvPr>
          <p:cNvSpPr>
            <a:spLocks noGrp="1"/>
          </p:cNvSpPr>
          <p:nvPr>
            <p:ph idx="1"/>
          </p:nvPr>
        </p:nvSpPr>
        <p:spPr>
          <a:xfrm>
            <a:off x="685801" y="1233182"/>
            <a:ext cx="10131425" cy="5100506"/>
          </a:xfrm>
        </p:spPr>
        <p:txBody>
          <a:bodyPr/>
          <a:lstStyle/>
          <a:p>
            <a:r>
              <a:rPr lang="en-GB" dirty="0"/>
              <a:t>LEGO Train (Most important component)</a:t>
            </a:r>
          </a:p>
          <a:p>
            <a:pPr lvl="1"/>
            <a:r>
              <a:rPr lang="en-GB" dirty="0"/>
              <a:t>We (Glasgow STEM group) bought a LEGO 60197 City Train set from Amazon which contained the train, 2 carriages, some track, a platform, some minifigs and a signal. We had to supplement with some more boxes of LEGO 60205 City track to make a decent layout. But you can never have enough track for a train layout. The train spec can be found here: </a:t>
            </a:r>
            <a:r>
              <a:rPr lang="en-GB" u="sng" dirty="0">
                <a:solidFill>
                  <a:srgbClr val="92D050"/>
                </a:solidFill>
              </a:rPr>
              <a:t>https://www.amazon.co.uk/LEGO-60197-Passenger-Train-Construction/dp/B078K44BP8/ref=pd_bxgy_img_2/258-0559402-8426338?pd_rd_w=41B0H&amp;pf_rd_p=c7ea61ca-7168-47e3-9c8b-d84748f5b23c&amp;pf_rd_r=JQPE3P5DZ81K3M2GKK4W&amp;pd_rd_r=b1bb1b41-11ae-4ec4-a20b-ceac126bb2c4&amp;pd_rd_wg=l43NR&amp;pd_rd_i=B078K44BP8&amp;psc=1</a:t>
            </a:r>
          </a:p>
          <a:p>
            <a:pPr lvl="1"/>
            <a:r>
              <a:rPr lang="en-GB" dirty="0"/>
              <a:t>We also bought a Raspberry Pi Model A+ as we needed the power but didn’t need multiple USB ports or a Network port. The spec for this can be found here: </a:t>
            </a:r>
            <a:r>
              <a:rPr lang="en-GB" dirty="0">
                <a:hlinkClick r:id="rId2"/>
              </a:rPr>
              <a:t>https://www.raspberrypi.com/products/raspberry-pi-3-model-a-plus/</a:t>
            </a:r>
            <a:endParaRPr lang="en-GB" dirty="0"/>
          </a:p>
          <a:p>
            <a:pPr lvl="1"/>
            <a:r>
              <a:rPr lang="en-GB" dirty="0"/>
              <a:t>We also invested in an external website hosted somewhere down near London. Running costs are something like £5 a month, and I leave it as an exercise for the deployer to find a cheaper alternative. We host a shared website on this as cheap as possible.</a:t>
            </a:r>
          </a:p>
        </p:txBody>
      </p:sp>
    </p:spTree>
    <p:extLst>
      <p:ext uri="{BB962C8B-B14F-4D97-AF65-F5344CB8AC3E}">
        <p14:creationId xmlns:p14="http://schemas.microsoft.com/office/powerpoint/2010/main" val="152479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5F9A-074B-4300-8656-D001233F83E4}"/>
              </a:ext>
            </a:extLst>
          </p:cNvPr>
          <p:cNvSpPr>
            <a:spLocks noGrp="1"/>
          </p:cNvSpPr>
          <p:nvPr>
            <p:ph type="title"/>
          </p:nvPr>
        </p:nvSpPr>
        <p:spPr>
          <a:xfrm>
            <a:off x="685801" y="425043"/>
            <a:ext cx="10131425" cy="707472"/>
          </a:xfrm>
        </p:spPr>
        <p:txBody>
          <a:bodyPr>
            <a:normAutofit/>
          </a:bodyPr>
          <a:lstStyle/>
          <a:p>
            <a:r>
              <a:rPr lang="en-GB" sz="3200" cap="none" dirty="0"/>
              <a:t>The messaging protocol</a:t>
            </a:r>
          </a:p>
        </p:txBody>
      </p:sp>
      <p:sp>
        <p:nvSpPr>
          <p:cNvPr id="3" name="Content Placeholder 2">
            <a:extLst>
              <a:ext uri="{FF2B5EF4-FFF2-40B4-BE49-F238E27FC236}">
                <a16:creationId xmlns:a16="http://schemas.microsoft.com/office/drawing/2014/main" id="{D99CC9A1-967E-4B3E-9DDA-92B5115916DE}"/>
              </a:ext>
            </a:extLst>
          </p:cNvPr>
          <p:cNvSpPr>
            <a:spLocks noGrp="1"/>
          </p:cNvSpPr>
          <p:nvPr>
            <p:ph idx="1"/>
          </p:nvPr>
        </p:nvSpPr>
        <p:spPr>
          <a:xfrm>
            <a:off x="685801" y="1233182"/>
            <a:ext cx="10131425" cy="5100506"/>
          </a:xfrm>
        </p:spPr>
        <p:txBody>
          <a:bodyPr/>
          <a:lstStyle/>
          <a:p>
            <a:pPr lvl="1"/>
            <a:r>
              <a:rPr lang="en-GB" dirty="0"/>
              <a:t>Some more details of MQTT</a:t>
            </a:r>
          </a:p>
          <a:p>
            <a:pPr lvl="2"/>
            <a:r>
              <a:rPr lang="en-GB" dirty="0"/>
              <a:t>Originally Message Queuing Telemetry Transport but since 2013 MQTT does not stand for anything and just refers to the protocol</a:t>
            </a:r>
          </a:p>
          <a:p>
            <a:pPr lvl="2"/>
            <a:r>
              <a:rPr lang="en-GB" dirty="0"/>
              <a:t>The protocol usually runs over TCP/IP and this is where we are using it across the internet in this case with a standard set of libraries.</a:t>
            </a:r>
          </a:p>
          <a:p>
            <a:pPr lvl="2"/>
            <a:r>
              <a:rPr lang="en-GB" dirty="0"/>
              <a:t>The protocol defines two types of network entities: a message broker and a number of clients. An MQTT broker is a server that receives all messages from the clients and then routes the messages to the appropriate destination clients. An MQTT client is any device (from a micro controller up to a fully-fledged server) that runs an MQTT library and connects to an MQTT broker over a network.</a:t>
            </a:r>
          </a:p>
          <a:p>
            <a:pPr lvl="2"/>
            <a:r>
              <a:rPr lang="en-GB" dirty="0"/>
              <a:t>Normally used in its default mode of publish/subscribe, where one client will publish a message to a ‘topic’ on a broker and one or more clients will subscribe to that ‘topic’ to receive all of the messages sent to a topic.</a:t>
            </a:r>
          </a:p>
          <a:p>
            <a:pPr lvl="2"/>
            <a:r>
              <a:rPr lang="en-GB" dirty="0"/>
              <a:t>In this project we are using a client based in the Raspberry Pi running a Python Library to receive messages and a second client based in the web client using a PHP library. We are using the standard UK broker </a:t>
            </a:r>
            <a:r>
              <a:rPr lang="en-GB" dirty="0" err="1"/>
              <a:t>HiveMq</a:t>
            </a:r>
            <a:r>
              <a:rPr lang="en-GB" dirty="0"/>
              <a:t> at </a:t>
            </a:r>
            <a:r>
              <a:rPr lang="en-GB" dirty="0">
                <a:hlinkClick r:id="rId2"/>
              </a:rPr>
              <a:t>http://www.mqtt-dashboard.com/</a:t>
            </a:r>
            <a:r>
              <a:rPr lang="en-GB" dirty="0"/>
              <a:t> to handle our topic and messages. A full discussion on MQTT protocol and the Publish/subscribe mechanism is really beyond this talk and details can be found in the Wikipedia article on Slide 3 or can be talked about during Q&amp;A.</a:t>
            </a:r>
          </a:p>
          <a:p>
            <a:pPr lvl="2"/>
            <a:r>
              <a:rPr lang="en-GB" dirty="0" err="1"/>
              <a:t>HiveMQ</a:t>
            </a:r>
            <a:r>
              <a:rPr lang="en-GB" dirty="0"/>
              <a:t> is commercial but free up to a limit of messages though unprotected so messages are visible to all. There is no security implemented in this project. However</a:t>
            </a:r>
            <a:r>
              <a:rPr lang="en-GB"/>
              <a:t>, the </a:t>
            </a:r>
            <a:r>
              <a:rPr lang="en-GB" dirty="0"/>
              <a:t>messages transmitted are very simple.</a:t>
            </a:r>
          </a:p>
        </p:txBody>
      </p:sp>
    </p:spTree>
    <p:extLst>
      <p:ext uri="{BB962C8B-B14F-4D97-AF65-F5344CB8AC3E}">
        <p14:creationId xmlns:p14="http://schemas.microsoft.com/office/powerpoint/2010/main" val="195185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327A5A-6028-8594-7894-B1152CB79A6F}"/>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329760" y="2350008"/>
            <a:ext cx="11532480" cy="3206437"/>
          </a:xfrm>
        </p:spPr>
      </p:pic>
      <p:sp>
        <p:nvSpPr>
          <p:cNvPr id="8" name="TextBox 7">
            <a:extLst>
              <a:ext uri="{FF2B5EF4-FFF2-40B4-BE49-F238E27FC236}">
                <a16:creationId xmlns:a16="http://schemas.microsoft.com/office/drawing/2014/main" id="{5DEBAFAF-C4B0-4C07-69B1-18E54C081B14}"/>
              </a:ext>
            </a:extLst>
          </p:cNvPr>
          <p:cNvSpPr txBox="1"/>
          <p:nvPr/>
        </p:nvSpPr>
        <p:spPr>
          <a:xfrm>
            <a:off x="329760" y="758952"/>
            <a:ext cx="11532480" cy="523220"/>
          </a:xfrm>
          <a:prstGeom prst="rect">
            <a:avLst/>
          </a:prstGeom>
          <a:noFill/>
        </p:spPr>
        <p:txBody>
          <a:bodyPr wrap="square" rtlCol="0">
            <a:spAutoFit/>
          </a:bodyPr>
          <a:lstStyle/>
          <a:p>
            <a:r>
              <a:rPr lang="en-GB" sz="2800" dirty="0"/>
              <a:t>So How does a message flow through the Application?</a:t>
            </a:r>
          </a:p>
        </p:txBody>
      </p:sp>
    </p:spTree>
    <p:extLst>
      <p:ext uri="{BB962C8B-B14F-4D97-AF65-F5344CB8AC3E}">
        <p14:creationId xmlns:p14="http://schemas.microsoft.com/office/powerpoint/2010/main" val="141169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21A3D11-ACDD-49EA-88C8-47401E10E6A1}"/>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A3BA27E-4C86-4FF8-B3AC-798EC7CCE74D}"/>
              </a:ext>
            </a:extLst>
          </p:cNvPr>
          <p:cNvSpPr>
            <a:spLocks noGrp="1"/>
          </p:cNvSpPr>
          <p:nvPr>
            <p:ph type="title"/>
          </p:nvPr>
        </p:nvSpPr>
        <p:spPr>
          <a:xfrm>
            <a:off x="838200" y="365125"/>
            <a:ext cx="10515600" cy="1325563"/>
          </a:xfrm>
        </p:spPr>
        <p:txBody>
          <a:bodyPr/>
          <a:lstStyle/>
          <a:p>
            <a:r>
              <a:rPr lang="en-US" dirty="0"/>
              <a:t>Architecture overview</a:t>
            </a:r>
          </a:p>
        </p:txBody>
      </p:sp>
      <p:pic>
        <p:nvPicPr>
          <p:cNvPr id="6" name="Content Placeholder 3">
            <a:extLst>
              <a:ext uri="{FF2B5EF4-FFF2-40B4-BE49-F238E27FC236}">
                <a16:creationId xmlns:a16="http://schemas.microsoft.com/office/drawing/2014/main" id="{74664DFD-A258-47B0-8C37-99B6BD1BFF4E}"/>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7" name="Picture 6">
            <a:extLst>
              <a:ext uri="{FF2B5EF4-FFF2-40B4-BE49-F238E27FC236}">
                <a16:creationId xmlns:a16="http://schemas.microsoft.com/office/drawing/2014/main" id="{6333FA42-9830-415C-946C-8633C95886EA}"/>
              </a:ext>
            </a:extLst>
          </p:cNvPr>
          <p:cNvPicPr>
            <a:picLocks noChangeAspect="1"/>
          </p:cNvPicPr>
          <p:nvPr/>
        </p:nvPicPr>
        <p:blipFill>
          <a:blip r:embed="rId3"/>
          <a:stretch>
            <a:fillRect/>
          </a:stretch>
        </p:blipFill>
        <p:spPr>
          <a:xfrm>
            <a:off x="2472015" y="3780479"/>
            <a:ext cx="1187284" cy="791523"/>
          </a:xfrm>
          <a:prstGeom prst="rect">
            <a:avLst/>
          </a:prstGeom>
        </p:spPr>
      </p:pic>
      <p:sp>
        <p:nvSpPr>
          <p:cNvPr id="8" name="Cloud 7">
            <a:extLst>
              <a:ext uri="{FF2B5EF4-FFF2-40B4-BE49-F238E27FC236}">
                <a16:creationId xmlns:a16="http://schemas.microsoft.com/office/drawing/2014/main" id="{81394FB8-7061-49D8-8E03-B85C6ED1F8A2}"/>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sp>
        <p:nvSpPr>
          <p:cNvPr id="9" name="TextBox 8">
            <a:extLst>
              <a:ext uri="{FF2B5EF4-FFF2-40B4-BE49-F238E27FC236}">
                <a16:creationId xmlns:a16="http://schemas.microsoft.com/office/drawing/2014/main" id="{F48A4080-AE9F-47BC-9BE7-325CF81B67E3}"/>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0" name="Picture 9">
            <a:extLst>
              <a:ext uri="{FF2B5EF4-FFF2-40B4-BE49-F238E27FC236}">
                <a16:creationId xmlns:a16="http://schemas.microsoft.com/office/drawing/2014/main" id="{3EBAEFE4-1ABF-4348-A520-6ADEB6DF9299}"/>
              </a:ext>
            </a:extLst>
          </p:cNvPr>
          <p:cNvPicPr>
            <a:picLocks noChangeAspect="1"/>
          </p:cNvPicPr>
          <p:nvPr/>
        </p:nvPicPr>
        <p:blipFill>
          <a:blip r:embed="rId4"/>
          <a:stretch>
            <a:fillRect/>
          </a:stretch>
        </p:blipFill>
        <p:spPr>
          <a:xfrm>
            <a:off x="8995762" y="2015143"/>
            <a:ext cx="2358038" cy="1000573"/>
          </a:xfrm>
          <a:prstGeom prst="rect">
            <a:avLst/>
          </a:prstGeom>
        </p:spPr>
      </p:pic>
      <p:sp>
        <p:nvSpPr>
          <p:cNvPr id="11" name="TextBox 10">
            <a:extLst>
              <a:ext uri="{FF2B5EF4-FFF2-40B4-BE49-F238E27FC236}">
                <a16:creationId xmlns:a16="http://schemas.microsoft.com/office/drawing/2014/main" id="{686DD649-8642-4BD6-BEE3-166B5E46C11A}"/>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2" name="TextBox 11">
            <a:extLst>
              <a:ext uri="{FF2B5EF4-FFF2-40B4-BE49-F238E27FC236}">
                <a16:creationId xmlns:a16="http://schemas.microsoft.com/office/drawing/2014/main" id="{1889AC55-E783-4313-8A69-21C8F45442A7}"/>
              </a:ext>
            </a:extLst>
          </p:cNvPr>
          <p:cNvSpPr txBox="1"/>
          <p:nvPr/>
        </p:nvSpPr>
        <p:spPr>
          <a:xfrm>
            <a:off x="1717134" y="3425282"/>
            <a:ext cx="1405668" cy="646331"/>
          </a:xfrm>
          <a:prstGeom prst="rect">
            <a:avLst/>
          </a:prstGeom>
          <a:noFill/>
        </p:spPr>
        <p:txBody>
          <a:bodyPr wrap="square" rtlCol="0">
            <a:spAutoFit/>
          </a:bodyPr>
          <a:lstStyle/>
          <a:p>
            <a:r>
              <a:rPr lang="en-US" dirty="0"/>
              <a:t>Raspberry Pi or PC</a:t>
            </a:r>
          </a:p>
        </p:txBody>
      </p:sp>
      <p:sp>
        <p:nvSpPr>
          <p:cNvPr id="13" name="TextBox 12">
            <a:extLst>
              <a:ext uri="{FF2B5EF4-FFF2-40B4-BE49-F238E27FC236}">
                <a16:creationId xmlns:a16="http://schemas.microsoft.com/office/drawing/2014/main" id="{9DD378B4-9899-4ABD-89FF-259E50EBA128}"/>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sp>
        <p:nvSpPr>
          <p:cNvPr id="14" name="TextBox 13">
            <a:extLst>
              <a:ext uri="{FF2B5EF4-FFF2-40B4-BE49-F238E27FC236}">
                <a16:creationId xmlns:a16="http://schemas.microsoft.com/office/drawing/2014/main" id="{F7D16AB9-49FA-4841-B2E1-5093648C390D}"/>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Broker</a:t>
            </a:r>
          </a:p>
        </p:txBody>
      </p:sp>
    </p:spTree>
    <p:extLst>
      <p:ext uri="{BB962C8B-B14F-4D97-AF65-F5344CB8AC3E}">
        <p14:creationId xmlns:p14="http://schemas.microsoft.com/office/powerpoint/2010/main" val="778225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59EF1F4-58FF-4B51-ADB3-6F97637AE57A}"/>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5516BC0-CBD6-4889-9DC0-9B5564DAFB5A}"/>
              </a:ext>
            </a:extLst>
          </p:cNvPr>
          <p:cNvSpPr>
            <a:spLocks noGrp="1"/>
          </p:cNvSpPr>
          <p:nvPr>
            <p:ph type="title"/>
          </p:nvPr>
        </p:nvSpPr>
        <p:spPr>
          <a:xfrm>
            <a:off x="838200" y="365125"/>
            <a:ext cx="10515600" cy="1325563"/>
          </a:xfrm>
        </p:spPr>
        <p:txBody>
          <a:bodyPr/>
          <a:lstStyle/>
          <a:p>
            <a:r>
              <a:rPr lang="en-US" dirty="0"/>
              <a:t>Architecture overview</a:t>
            </a:r>
          </a:p>
        </p:txBody>
      </p:sp>
      <p:pic>
        <p:nvPicPr>
          <p:cNvPr id="6" name="Content Placeholder 3">
            <a:extLst>
              <a:ext uri="{FF2B5EF4-FFF2-40B4-BE49-F238E27FC236}">
                <a16:creationId xmlns:a16="http://schemas.microsoft.com/office/drawing/2014/main" id="{3E3D60B9-7191-46D2-A22E-7A393B9F6370}"/>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7" name="Picture 6">
            <a:extLst>
              <a:ext uri="{FF2B5EF4-FFF2-40B4-BE49-F238E27FC236}">
                <a16:creationId xmlns:a16="http://schemas.microsoft.com/office/drawing/2014/main" id="{BE9A5E80-6D2B-422B-905F-4605A648A137}"/>
              </a:ext>
            </a:extLst>
          </p:cNvPr>
          <p:cNvPicPr>
            <a:picLocks noChangeAspect="1"/>
          </p:cNvPicPr>
          <p:nvPr/>
        </p:nvPicPr>
        <p:blipFill>
          <a:blip r:embed="rId3"/>
          <a:stretch>
            <a:fillRect/>
          </a:stretch>
        </p:blipFill>
        <p:spPr>
          <a:xfrm>
            <a:off x="1996309" y="4711505"/>
            <a:ext cx="428401" cy="676422"/>
          </a:xfrm>
          <a:prstGeom prst="rect">
            <a:avLst/>
          </a:prstGeom>
        </p:spPr>
      </p:pic>
      <p:pic>
        <p:nvPicPr>
          <p:cNvPr id="8" name="Picture 7">
            <a:extLst>
              <a:ext uri="{FF2B5EF4-FFF2-40B4-BE49-F238E27FC236}">
                <a16:creationId xmlns:a16="http://schemas.microsoft.com/office/drawing/2014/main" id="{4AD3640E-406A-4D96-AA4B-CCA3CA39CBA4}"/>
              </a:ext>
            </a:extLst>
          </p:cNvPr>
          <p:cNvPicPr>
            <a:picLocks noChangeAspect="1"/>
          </p:cNvPicPr>
          <p:nvPr/>
        </p:nvPicPr>
        <p:blipFill>
          <a:blip r:embed="rId4"/>
          <a:stretch>
            <a:fillRect/>
          </a:stretch>
        </p:blipFill>
        <p:spPr>
          <a:xfrm>
            <a:off x="2472015" y="3780479"/>
            <a:ext cx="1187284" cy="791523"/>
          </a:xfrm>
          <a:prstGeom prst="rect">
            <a:avLst/>
          </a:prstGeom>
        </p:spPr>
      </p:pic>
      <p:cxnSp>
        <p:nvCxnSpPr>
          <p:cNvPr id="9" name="Straight Arrow Connector 8">
            <a:extLst>
              <a:ext uri="{FF2B5EF4-FFF2-40B4-BE49-F238E27FC236}">
                <a16:creationId xmlns:a16="http://schemas.microsoft.com/office/drawing/2014/main" id="{9C7B2365-4562-485D-B6C9-18691EC9A667}"/>
              </a:ext>
            </a:extLst>
          </p:cNvPr>
          <p:cNvCxnSpPr>
            <a:cxnSpLocks/>
          </p:cNvCxnSpPr>
          <p:nvPr/>
        </p:nvCxnSpPr>
        <p:spPr>
          <a:xfrm flipV="1">
            <a:off x="1491175" y="4340746"/>
            <a:ext cx="1223890" cy="10471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loud 9">
            <a:extLst>
              <a:ext uri="{FF2B5EF4-FFF2-40B4-BE49-F238E27FC236}">
                <a16:creationId xmlns:a16="http://schemas.microsoft.com/office/drawing/2014/main" id="{7F04A866-A9CB-474A-808E-F69C12A3A842}"/>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cxnSp>
        <p:nvCxnSpPr>
          <p:cNvPr id="11" name="Straight Arrow Connector 10">
            <a:extLst>
              <a:ext uri="{FF2B5EF4-FFF2-40B4-BE49-F238E27FC236}">
                <a16:creationId xmlns:a16="http://schemas.microsoft.com/office/drawing/2014/main" id="{FCB4D662-43EE-4A54-8773-33F964BC798F}"/>
              </a:ext>
            </a:extLst>
          </p:cNvPr>
          <p:cNvCxnSpPr>
            <a:cxnSpLocks/>
          </p:cNvCxnSpPr>
          <p:nvPr/>
        </p:nvCxnSpPr>
        <p:spPr>
          <a:xfrm flipV="1">
            <a:off x="3502855" y="2964554"/>
            <a:ext cx="1458612" cy="918133"/>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270C8C-48D3-4E09-A20D-EDAE82AE5168}"/>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3" name="Picture 12">
            <a:extLst>
              <a:ext uri="{FF2B5EF4-FFF2-40B4-BE49-F238E27FC236}">
                <a16:creationId xmlns:a16="http://schemas.microsoft.com/office/drawing/2014/main" id="{8A818B38-C663-450B-8C37-AF15A122B2BD}"/>
              </a:ext>
            </a:extLst>
          </p:cNvPr>
          <p:cNvPicPr>
            <a:picLocks noChangeAspect="1"/>
          </p:cNvPicPr>
          <p:nvPr/>
        </p:nvPicPr>
        <p:blipFill>
          <a:blip r:embed="rId5"/>
          <a:stretch>
            <a:fillRect/>
          </a:stretch>
        </p:blipFill>
        <p:spPr>
          <a:xfrm>
            <a:off x="8995762" y="2015143"/>
            <a:ext cx="2358038" cy="1000573"/>
          </a:xfrm>
          <a:prstGeom prst="rect">
            <a:avLst/>
          </a:prstGeom>
        </p:spPr>
      </p:pic>
      <p:sp>
        <p:nvSpPr>
          <p:cNvPr id="14" name="TextBox 13">
            <a:extLst>
              <a:ext uri="{FF2B5EF4-FFF2-40B4-BE49-F238E27FC236}">
                <a16:creationId xmlns:a16="http://schemas.microsoft.com/office/drawing/2014/main" id="{D92F99EB-10B0-4B15-94CB-E8077D2CA856}"/>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5" name="TextBox 14">
            <a:extLst>
              <a:ext uri="{FF2B5EF4-FFF2-40B4-BE49-F238E27FC236}">
                <a16:creationId xmlns:a16="http://schemas.microsoft.com/office/drawing/2014/main" id="{630AE475-EE42-4E33-9744-5A7362E9AC84}"/>
              </a:ext>
            </a:extLst>
          </p:cNvPr>
          <p:cNvSpPr txBox="1"/>
          <p:nvPr/>
        </p:nvSpPr>
        <p:spPr>
          <a:xfrm rot="19678531">
            <a:off x="3365470" y="3349044"/>
            <a:ext cx="877347" cy="283623"/>
          </a:xfrm>
          <a:prstGeom prst="rect">
            <a:avLst/>
          </a:prstGeom>
          <a:noFill/>
        </p:spPr>
        <p:txBody>
          <a:bodyPr wrap="square" rtlCol="0">
            <a:spAutoFit/>
          </a:bodyPr>
          <a:lstStyle/>
          <a:p>
            <a:r>
              <a:rPr lang="en-US" sz="1200" dirty="0"/>
              <a:t>Subscribe</a:t>
            </a:r>
          </a:p>
        </p:txBody>
      </p:sp>
      <p:sp>
        <p:nvSpPr>
          <p:cNvPr id="16" name="TextBox 15">
            <a:extLst>
              <a:ext uri="{FF2B5EF4-FFF2-40B4-BE49-F238E27FC236}">
                <a16:creationId xmlns:a16="http://schemas.microsoft.com/office/drawing/2014/main" id="{D01058B0-F83B-430B-9988-4344B0B9231B}"/>
              </a:ext>
            </a:extLst>
          </p:cNvPr>
          <p:cNvSpPr txBox="1"/>
          <p:nvPr/>
        </p:nvSpPr>
        <p:spPr>
          <a:xfrm>
            <a:off x="1825308" y="3438483"/>
            <a:ext cx="1405668" cy="369332"/>
          </a:xfrm>
          <a:prstGeom prst="rect">
            <a:avLst/>
          </a:prstGeom>
          <a:noFill/>
        </p:spPr>
        <p:txBody>
          <a:bodyPr wrap="square" rtlCol="0">
            <a:spAutoFit/>
          </a:bodyPr>
          <a:lstStyle/>
          <a:p>
            <a:r>
              <a:rPr lang="en-US" dirty="0"/>
              <a:t>Raspberry Pi</a:t>
            </a:r>
          </a:p>
        </p:txBody>
      </p:sp>
      <p:sp>
        <p:nvSpPr>
          <p:cNvPr id="17" name="TextBox 16">
            <a:extLst>
              <a:ext uri="{FF2B5EF4-FFF2-40B4-BE49-F238E27FC236}">
                <a16:creationId xmlns:a16="http://schemas.microsoft.com/office/drawing/2014/main" id="{9D3493CB-9B56-4C23-A791-9CC6203E35C1}"/>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sp>
        <p:nvSpPr>
          <p:cNvPr id="18" name="TextBox 17">
            <a:extLst>
              <a:ext uri="{FF2B5EF4-FFF2-40B4-BE49-F238E27FC236}">
                <a16:creationId xmlns:a16="http://schemas.microsoft.com/office/drawing/2014/main" id="{9CF5A5E5-1A0F-4E6D-9DCC-1B2814C60E2B}"/>
              </a:ext>
            </a:extLst>
          </p:cNvPr>
          <p:cNvSpPr txBox="1"/>
          <p:nvPr/>
        </p:nvSpPr>
        <p:spPr>
          <a:xfrm>
            <a:off x="2295949" y="4893928"/>
            <a:ext cx="2413812" cy="369332"/>
          </a:xfrm>
          <a:prstGeom prst="rect">
            <a:avLst/>
          </a:prstGeom>
          <a:noFill/>
        </p:spPr>
        <p:txBody>
          <a:bodyPr wrap="square" rtlCol="0">
            <a:spAutoFit/>
          </a:bodyPr>
          <a:lstStyle/>
          <a:p>
            <a:r>
              <a:rPr lang="en-US" dirty="0"/>
              <a:t>Low Energy Bluetooth</a:t>
            </a:r>
          </a:p>
        </p:txBody>
      </p:sp>
      <p:sp>
        <p:nvSpPr>
          <p:cNvPr id="19" name="TextBox 18">
            <a:extLst>
              <a:ext uri="{FF2B5EF4-FFF2-40B4-BE49-F238E27FC236}">
                <a16:creationId xmlns:a16="http://schemas.microsoft.com/office/drawing/2014/main" id="{FA70CDF8-6DC3-4120-B7C8-4D132A575B22}"/>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Topic: </a:t>
            </a:r>
            <a:r>
              <a:rPr lang="en-US" dirty="0" err="1">
                <a:solidFill>
                  <a:schemeClr val="bg1"/>
                </a:solidFill>
              </a:rPr>
              <a:t>dlr</a:t>
            </a:r>
            <a:endParaRPr lang="en-US" dirty="0">
              <a:solidFill>
                <a:schemeClr val="bg1"/>
              </a:solidFill>
            </a:endParaRPr>
          </a:p>
        </p:txBody>
      </p:sp>
    </p:spTree>
    <p:extLst>
      <p:ext uri="{BB962C8B-B14F-4D97-AF65-F5344CB8AC3E}">
        <p14:creationId xmlns:p14="http://schemas.microsoft.com/office/powerpoint/2010/main" val="291823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F2A33026-40B1-483E-927A-3A9AE9E79FDC}"/>
              </a:ext>
            </a:extLst>
          </p:cNvPr>
          <p:cNvSpPr/>
          <p:nvPr/>
        </p:nvSpPr>
        <p:spPr>
          <a:xfrm>
            <a:off x="4135901" y="1445086"/>
            <a:ext cx="3545059" cy="2359642"/>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a:extLst>
              <a:ext uri="{FF2B5EF4-FFF2-40B4-BE49-F238E27FC236}">
                <a16:creationId xmlns:a16="http://schemas.microsoft.com/office/drawing/2014/main" id="{F7839714-7671-4245-AFB9-8789AEF0D91C}"/>
              </a:ext>
            </a:extLst>
          </p:cNvPr>
          <p:cNvPicPr>
            <a:picLocks noGrp="1" noChangeAspect="1"/>
          </p:cNvPicPr>
          <p:nvPr>
            <p:ph idx="1"/>
          </p:nvPr>
        </p:nvPicPr>
        <p:blipFill>
          <a:blip r:embed="rId2"/>
          <a:stretch>
            <a:fillRect/>
          </a:stretch>
        </p:blipFill>
        <p:spPr>
          <a:xfrm>
            <a:off x="484887" y="5387927"/>
            <a:ext cx="1343913" cy="765822"/>
          </a:xfrm>
          <a:prstGeom prst="rect">
            <a:avLst/>
          </a:prstGeom>
        </p:spPr>
      </p:pic>
      <p:pic>
        <p:nvPicPr>
          <p:cNvPr id="4" name="Picture 3">
            <a:extLst>
              <a:ext uri="{FF2B5EF4-FFF2-40B4-BE49-F238E27FC236}">
                <a16:creationId xmlns:a16="http://schemas.microsoft.com/office/drawing/2014/main" id="{D82E2F32-07AF-45AB-9D41-DB2AB0F40CCD}"/>
              </a:ext>
            </a:extLst>
          </p:cNvPr>
          <p:cNvPicPr>
            <a:picLocks noChangeAspect="1"/>
          </p:cNvPicPr>
          <p:nvPr/>
        </p:nvPicPr>
        <p:blipFill>
          <a:blip r:embed="rId3"/>
          <a:stretch>
            <a:fillRect/>
          </a:stretch>
        </p:blipFill>
        <p:spPr>
          <a:xfrm>
            <a:off x="1996309" y="4711505"/>
            <a:ext cx="428401" cy="676422"/>
          </a:xfrm>
          <a:prstGeom prst="rect">
            <a:avLst/>
          </a:prstGeom>
        </p:spPr>
      </p:pic>
      <p:pic>
        <p:nvPicPr>
          <p:cNvPr id="5" name="Picture 4">
            <a:extLst>
              <a:ext uri="{FF2B5EF4-FFF2-40B4-BE49-F238E27FC236}">
                <a16:creationId xmlns:a16="http://schemas.microsoft.com/office/drawing/2014/main" id="{0B0E0573-DB4D-40EE-9922-C118079F390E}"/>
              </a:ext>
            </a:extLst>
          </p:cNvPr>
          <p:cNvPicPr>
            <a:picLocks noChangeAspect="1"/>
          </p:cNvPicPr>
          <p:nvPr/>
        </p:nvPicPr>
        <p:blipFill>
          <a:blip r:embed="rId4"/>
          <a:stretch>
            <a:fillRect/>
          </a:stretch>
        </p:blipFill>
        <p:spPr>
          <a:xfrm>
            <a:off x="2472015" y="3780479"/>
            <a:ext cx="1187284" cy="791523"/>
          </a:xfrm>
          <a:prstGeom prst="rect">
            <a:avLst/>
          </a:prstGeom>
        </p:spPr>
      </p:pic>
      <p:cxnSp>
        <p:nvCxnSpPr>
          <p:cNvPr id="6" name="Straight Arrow Connector 5">
            <a:extLst>
              <a:ext uri="{FF2B5EF4-FFF2-40B4-BE49-F238E27FC236}">
                <a16:creationId xmlns:a16="http://schemas.microsoft.com/office/drawing/2014/main" id="{264AF780-3355-4F57-94CE-BA846B960D62}"/>
              </a:ext>
            </a:extLst>
          </p:cNvPr>
          <p:cNvCxnSpPr>
            <a:cxnSpLocks/>
          </p:cNvCxnSpPr>
          <p:nvPr/>
        </p:nvCxnSpPr>
        <p:spPr>
          <a:xfrm flipV="1">
            <a:off x="1491175" y="4340746"/>
            <a:ext cx="1223890" cy="10471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Cloud 6">
            <a:extLst>
              <a:ext uri="{FF2B5EF4-FFF2-40B4-BE49-F238E27FC236}">
                <a16:creationId xmlns:a16="http://schemas.microsoft.com/office/drawing/2014/main" id="{53DBEE55-9809-4BA6-B146-5A52F7EB0BC9}"/>
              </a:ext>
            </a:extLst>
          </p:cNvPr>
          <p:cNvSpPr/>
          <p:nvPr/>
        </p:nvSpPr>
        <p:spPr>
          <a:xfrm>
            <a:off x="4515480" y="2173257"/>
            <a:ext cx="2447778" cy="125202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MQTT</a:t>
            </a:r>
          </a:p>
        </p:txBody>
      </p:sp>
      <p:cxnSp>
        <p:nvCxnSpPr>
          <p:cNvPr id="8" name="Straight Arrow Connector 7">
            <a:extLst>
              <a:ext uri="{FF2B5EF4-FFF2-40B4-BE49-F238E27FC236}">
                <a16:creationId xmlns:a16="http://schemas.microsoft.com/office/drawing/2014/main" id="{427692BB-D380-4C25-AD18-75E43D0E177C}"/>
              </a:ext>
            </a:extLst>
          </p:cNvPr>
          <p:cNvCxnSpPr>
            <a:cxnSpLocks/>
          </p:cNvCxnSpPr>
          <p:nvPr/>
        </p:nvCxnSpPr>
        <p:spPr>
          <a:xfrm flipV="1">
            <a:off x="3502855" y="2964554"/>
            <a:ext cx="1458612" cy="918133"/>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2C9D0F-532D-4814-9551-25C220731374}"/>
              </a:ext>
            </a:extLst>
          </p:cNvPr>
          <p:cNvSpPr txBox="1"/>
          <p:nvPr/>
        </p:nvSpPr>
        <p:spPr>
          <a:xfrm>
            <a:off x="5434296" y="1690688"/>
            <a:ext cx="1220503" cy="461665"/>
          </a:xfrm>
          <a:prstGeom prst="rect">
            <a:avLst/>
          </a:prstGeom>
          <a:noFill/>
        </p:spPr>
        <p:txBody>
          <a:bodyPr wrap="square" rtlCol="0">
            <a:spAutoFit/>
          </a:bodyPr>
          <a:lstStyle/>
          <a:p>
            <a:r>
              <a:rPr lang="en-US" sz="2400" dirty="0"/>
              <a:t>Internet</a:t>
            </a:r>
          </a:p>
        </p:txBody>
      </p:sp>
      <p:pic>
        <p:nvPicPr>
          <p:cNvPr id="10" name="Picture 9">
            <a:extLst>
              <a:ext uri="{FF2B5EF4-FFF2-40B4-BE49-F238E27FC236}">
                <a16:creationId xmlns:a16="http://schemas.microsoft.com/office/drawing/2014/main" id="{8C1F65EB-800D-4649-833B-B76A34FCACA2}"/>
              </a:ext>
            </a:extLst>
          </p:cNvPr>
          <p:cNvPicPr>
            <a:picLocks noChangeAspect="1"/>
          </p:cNvPicPr>
          <p:nvPr/>
        </p:nvPicPr>
        <p:blipFill>
          <a:blip r:embed="rId5"/>
          <a:stretch>
            <a:fillRect/>
          </a:stretch>
        </p:blipFill>
        <p:spPr>
          <a:xfrm>
            <a:off x="8995762" y="2015143"/>
            <a:ext cx="2358038" cy="1000573"/>
          </a:xfrm>
          <a:prstGeom prst="rect">
            <a:avLst/>
          </a:prstGeom>
        </p:spPr>
      </p:pic>
      <p:cxnSp>
        <p:nvCxnSpPr>
          <p:cNvPr id="11" name="Straight Arrow Connector 10">
            <a:extLst>
              <a:ext uri="{FF2B5EF4-FFF2-40B4-BE49-F238E27FC236}">
                <a16:creationId xmlns:a16="http://schemas.microsoft.com/office/drawing/2014/main" id="{6A1F89BB-CF8A-4D15-B7E5-754F0714D84E}"/>
              </a:ext>
            </a:extLst>
          </p:cNvPr>
          <p:cNvCxnSpPr>
            <a:cxnSpLocks/>
          </p:cNvCxnSpPr>
          <p:nvPr/>
        </p:nvCxnSpPr>
        <p:spPr>
          <a:xfrm flipH="1" flipV="1">
            <a:off x="6654800" y="2624907"/>
            <a:ext cx="2340962" cy="10015"/>
          </a:xfrm>
          <a:prstGeom prst="straightConnector1">
            <a:avLst/>
          </a:prstGeom>
          <a:ln w="28575">
            <a:solidFill>
              <a:schemeClr val="accent6">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ABF801C-3241-424F-98C2-411AFB79EA6D}"/>
              </a:ext>
            </a:extLst>
          </p:cNvPr>
          <p:cNvSpPr txBox="1"/>
          <p:nvPr/>
        </p:nvSpPr>
        <p:spPr>
          <a:xfrm>
            <a:off x="9776848" y="1690688"/>
            <a:ext cx="795866" cy="366781"/>
          </a:xfrm>
          <a:prstGeom prst="rect">
            <a:avLst/>
          </a:prstGeom>
          <a:noFill/>
        </p:spPr>
        <p:txBody>
          <a:bodyPr wrap="square" rtlCol="0">
            <a:spAutoFit/>
          </a:bodyPr>
          <a:lstStyle/>
          <a:p>
            <a:r>
              <a:rPr lang="en-US" dirty="0"/>
              <a:t>Client</a:t>
            </a:r>
          </a:p>
        </p:txBody>
      </p:sp>
      <p:sp>
        <p:nvSpPr>
          <p:cNvPr id="13" name="TextBox 12">
            <a:extLst>
              <a:ext uri="{FF2B5EF4-FFF2-40B4-BE49-F238E27FC236}">
                <a16:creationId xmlns:a16="http://schemas.microsoft.com/office/drawing/2014/main" id="{F51EB1B7-59C9-4F68-95FA-54F07B6953F1}"/>
              </a:ext>
            </a:extLst>
          </p:cNvPr>
          <p:cNvSpPr txBox="1"/>
          <p:nvPr/>
        </p:nvSpPr>
        <p:spPr>
          <a:xfrm>
            <a:off x="7945179" y="2339033"/>
            <a:ext cx="865065" cy="276999"/>
          </a:xfrm>
          <a:prstGeom prst="rect">
            <a:avLst/>
          </a:prstGeom>
          <a:noFill/>
        </p:spPr>
        <p:txBody>
          <a:bodyPr wrap="square" rtlCol="0">
            <a:spAutoFit/>
          </a:bodyPr>
          <a:lstStyle/>
          <a:p>
            <a:r>
              <a:rPr lang="en-US" sz="1200" dirty="0"/>
              <a:t>Subscribe</a:t>
            </a:r>
          </a:p>
        </p:txBody>
      </p:sp>
      <p:sp>
        <p:nvSpPr>
          <p:cNvPr id="14" name="TextBox 13">
            <a:extLst>
              <a:ext uri="{FF2B5EF4-FFF2-40B4-BE49-F238E27FC236}">
                <a16:creationId xmlns:a16="http://schemas.microsoft.com/office/drawing/2014/main" id="{282CC118-0E8D-4DF7-B344-83A9974DD4B9}"/>
              </a:ext>
            </a:extLst>
          </p:cNvPr>
          <p:cNvSpPr txBox="1"/>
          <p:nvPr/>
        </p:nvSpPr>
        <p:spPr>
          <a:xfrm rot="19678531">
            <a:off x="3365470" y="3349044"/>
            <a:ext cx="877347" cy="283623"/>
          </a:xfrm>
          <a:prstGeom prst="rect">
            <a:avLst/>
          </a:prstGeom>
          <a:noFill/>
        </p:spPr>
        <p:txBody>
          <a:bodyPr wrap="square" rtlCol="0">
            <a:spAutoFit/>
          </a:bodyPr>
          <a:lstStyle/>
          <a:p>
            <a:r>
              <a:rPr lang="en-US" sz="1200" dirty="0"/>
              <a:t>Subscribe</a:t>
            </a:r>
          </a:p>
        </p:txBody>
      </p:sp>
      <p:sp>
        <p:nvSpPr>
          <p:cNvPr id="15" name="TextBox 14">
            <a:extLst>
              <a:ext uri="{FF2B5EF4-FFF2-40B4-BE49-F238E27FC236}">
                <a16:creationId xmlns:a16="http://schemas.microsoft.com/office/drawing/2014/main" id="{3CF04D19-2B73-427C-8ECD-3B0A9ADC233F}"/>
              </a:ext>
            </a:extLst>
          </p:cNvPr>
          <p:cNvSpPr txBox="1"/>
          <p:nvPr/>
        </p:nvSpPr>
        <p:spPr>
          <a:xfrm>
            <a:off x="1825308" y="3438483"/>
            <a:ext cx="1405668" cy="369332"/>
          </a:xfrm>
          <a:prstGeom prst="rect">
            <a:avLst/>
          </a:prstGeom>
          <a:noFill/>
        </p:spPr>
        <p:txBody>
          <a:bodyPr wrap="square" rtlCol="0">
            <a:spAutoFit/>
          </a:bodyPr>
          <a:lstStyle/>
          <a:p>
            <a:r>
              <a:rPr lang="en-US" dirty="0"/>
              <a:t>Raspberry Pi</a:t>
            </a:r>
          </a:p>
        </p:txBody>
      </p:sp>
      <p:sp>
        <p:nvSpPr>
          <p:cNvPr id="16" name="TextBox 15">
            <a:extLst>
              <a:ext uri="{FF2B5EF4-FFF2-40B4-BE49-F238E27FC236}">
                <a16:creationId xmlns:a16="http://schemas.microsoft.com/office/drawing/2014/main" id="{CA37716E-2222-42B9-BAF9-87FD6150B153}"/>
              </a:ext>
            </a:extLst>
          </p:cNvPr>
          <p:cNvSpPr txBox="1"/>
          <p:nvPr/>
        </p:nvSpPr>
        <p:spPr>
          <a:xfrm>
            <a:off x="421939" y="5021146"/>
            <a:ext cx="795866" cy="366781"/>
          </a:xfrm>
          <a:prstGeom prst="rect">
            <a:avLst/>
          </a:prstGeom>
          <a:noFill/>
        </p:spPr>
        <p:txBody>
          <a:bodyPr wrap="square" rtlCol="0">
            <a:spAutoFit/>
          </a:bodyPr>
          <a:lstStyle/>
          <a:p>
            <a:r>
              <a:rPr lang="en-US" dirty="0"/>
              <a:t>Train</a:t>
            </a:r>
          </a:p>
        </p:txBody>
      </p:sp>
      <p:sp>
        <p:nvSpPr>
          <p:cNvPr id="17" name="TextBox 16">
            <a:extLst>
              <a:ext uri="{FF2B5EF4-FFF2-40B4-BE49-F238E27FC236}">
                <a16:creationId xmlns:a16="http://schemas.microsoft.com/office/drawing/2014/main" id="{1EBE18AB-752C-4922-9B61-64FC5C4E3CE1}"/>
              </a:ext>
            </a:extLst>
          </p:cNvPr>
          <p:cNvSpPr txBox="1"/>
          <p:nvPr/>
        </p:nvSpPr>
        <p:spPr>
          <a:xfrm>
            <a:off x="2295949" y="4893928"/>
            <a:ext cx="2413812" cy="369332"/>
          </a:xfrm>
          <a:prstGeom prst="rect">
            <a:avLst/>
          </a:prstGeom>
          <a:noFill/>
        </p:spPr>
        <p:txBody>
          <a:bodyPr wrap="square" rtlCol="0">
            <a:spAutoFit/>
          </a:bodyPr>
          <a:lstStyle/>
          <a:p>
            <a:r>
              <a:rPr lang="en-US" dirty="0"/>
              <a:t>Low Energy Bluetooth</a:t>
            </a:r>
          </a:p>
        </p:txBody>
      </p:sp>
      <p:sp>
        <p:nvSpPr>
          <p:cNvPr id="18" name="TextBox 17">
            <a:extLst>
              <a:ext uri="{FF2B5EF4-FFF2-40B4-BE49-F238E27FC236}">
                <a16:creationId xmlns:a16="http://schemas.microsoft.com/office/drawing/2014/main" id="{953E742F-BD42-478A-A39E-FD6E1DFBEE40}"/>
              </a:ext>
            </a:extLst>
          </p:cNvPr>
          <p:cNvSpPr txBox="1"/>
          <p:nvPr/>
        </p:nvSpPr>
        <p:spPr>
          <a:xfrm>
            <a:off x="5225686" y="2910264"/>
            <a:ext cx="1220503" cy="369332"/>
          </a:xfrm>
          <a:prstGeom prst="rect">
            <a:avLst/>
          </a:prstGeom>
          <a:noFill/>
        </p:spPr>
        <p:txBody>
          <a:bodyPr wrap="square" rtlCol="0">
            <a:spAutoFit/>
          </a:bodyPr>
          <a:lstStyle/>
          <a:p>
            <a:r>
              <a:rPr lang="en-US" dirty="0">
                <a:solidFill>
                  <a:schemeClr val="bg1"/>
                </a:solidFill>
              </a:rPr>
              <a:t>Topic: </a:t>
            </a:r>
            <a:r>
              <a:rPr lang="en-US" dirty="0" err="1">
                <a:solidFill>
                  <a:schemeClr val="bg1"/>
                </a:solidFill>
              </a:rPr>
              <a:t>dlr</a:t>
            </a:r>
            <a:endParaRPr lang="en-US" dirty="0">
              <a:solidFill>
                <a:schemeClr val="bg1"/>
              </a:solidFill>
            </a:endParaRPr>
          </a:p>
        </p:txBody>
      </p:sp>
    </p:spTree>
    <p:extLst>
      <p:ext uri="{BB962C8B-B14F-4D97-AF65-F5344CB8AC3E}">
        <p14:creationId xmlns:p14="http://schemas.microsoft.com/office/powerpoint/2010/main" val="33384048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748</TotalTime>
  <Words>1136</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vt:lpstr>
      <vt:lpstr>Celestial</vt:lpstr>
      <vt:lpstr>LEGO train integration with Bluetooth/Python/MQTT and the WEB for train remote control</vt:lpstr>
      <vt:lpstr>What are we going to show?</vt:lpstr>
      <vt:lpstr>A Little Background</vt:lpstr>
      <vt:lpstr>Some more technical detail</vt:lpstr>
      <vt:lpstr>The messaging protocol</vt:lpstr>
      <vt:lpstr>PowerPoint Presentation</vt:lpstr>
      <vt:lpstr>Architecture overview</vt:lpstr>
      <vt:lpstr>Architecture overview</vt:lpstr>
      <vt:lpstr>PowerPoint Presentation</vt:lpstr>
      <vt:lpstr>Architecture overview</vt:lpstr>
      <vt:lpstr>PowerPoint Presentation</vt:lpstr>
      <vt:lpstr>Architecture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LEGO train integration with Bluetooth/Python/MQTT and the WEB for train remote control</dc:title>
  <dc:creator>Simon King</dc:creator>
  <cp:lastModifiedBy>King, Simon (AWM, GBR)</cp:lastModifiedBy>
  <cp:revision>11</cp:revision>
  <dcterms:created xsi:type="dcterms:W3CDTF">2021-10-17T09:33:21Z</dcterms:created>
  <dcterms:modified xsi:type="dcterms:W3CDTF">2022-07-12T10:28:30Z</dcterms:modified>
</cp:coreProperties>
</file>